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1"/>
  </p:notesMasterIdLst>
  <p:sldIdLst>
    <p:sldId id="302" r:id="rId3"/>
    <p:sldId id="967" r:id="rId4"/>
    <p:sldId id="959" r:id="rId5"/>
    <p:sldId id="960" r:id="rId6"/>
    <p:sldId id="963" r:id="rId7"/>
    <p:sldId id="961" r:id="rId8"/>
    <p:sldId id="965" r:id="rId9"/>
    <p:sldId id="966" r:id="rId10"/>
    <p:sldId id="964" r:id="rId11"/>
    <p:sldId id="962" r:id="rId12"/>
    <p:sldId id="954" r:id="rId13"/>
    <p:sldId id="958" r:id="rId14"/>
    <p:sldId id="956" r:id="rId15"/>
    <p:sldId id="955" r:id="rId16"/>
    <p:sldId id="417" r:id="rId17"/>
    <p:sldId id="418" r:id="rId18"/>
    <p:sldId id="420" r:id="rId19"/>
    <p:sldId id="943" r:id="rId20"/>
    <p:sldId id="421" r:id="rId21"/>
    <p:sldId id="423" r:id="rId22"/>
    <p:sldId id="944" r:id="rId23"/>
    <p:sldId id="933" r:id="rId24"/>
    <p:sldId id="425" r:id="rId25"/>
    <p:sldId id="948" r:id="rId26"/>
    <p:sldId id="951" r:id="rId27"/>
    <p:sldId id="952" r:id="rId28"/>
    <p:sldId id="953" r:id="rId29"/>
    <p:sldId id="947" r:id="rId30"/>
    <p:sldId id="942" r:id="rId31"/>
    <p:sldId id="968" r:id="rId32"/>
    <p:sldId id="970" r:id="rId33"/>
    <p:sldId id="969" r:id="rId34"/>
    <p:sldId id="980" r:id="rId35"/>
    <p:sldId id="981" r:id="rId36"/>
    <p:sldId id="982" r:id="rId37"/>
    <p:sldId id="983" r:id="rId38"/>
    <p:sldId id="984" r:id="rId39"/>
    <p:sldId id="40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veira, Mark" initials="SM" lastIdx="12" clrIdx="0">
    <p:extLst>
      <p:ext uri="{19B8F6BF-5375-455C-9EA6-DF929625EA0E}">
        <p15:presenceInfo xmlns:p15="http://schemas.microsoft.com/office/powerpoint/2012/main" userId="S::0390663710@FEMA.DHS.GOV::9d4e0d8b-434e-47a7-83da-d46f3a50b231" providerId="AD"/>
      </p:ext>
    </p:extLst>
  </p:cmAuthor>
  <p:cmAuthor id="2" name="Brumleve, Elizabeth (CTR)" initials="BE(" lastIdx="12" clrIdx="1">
    <p:extLst>
      <p:ext uri="{19B8F6BF-5375-455C-9EA6-DF929625EA0E}">
        <p15:presenceInfo xmlns:p15="http://schemas.microsoft.com/office/powerpoint/2012/main" userId="S::0932664120@FEMA.DHS.GOV::a899accb-94e3-46f3-9198-2a5a2b58918f" providerId="AD"/>
      </p:ext>
    </p:extLst>
  </p:cmAuthor>
  <p:cmAuthor id="3" name="Warren, Virginia" initials="WV" lastIdx="1" clrIdx="2">
    <p:extLst>
      <p:ext uri="{19B8F6BF-5375-455C-9EA6-DF929625EA0E}">
        <p15:presenceInfo xmlns:p15="http://schemas.microsoft.com/office/powerpoint/2012/main" userId="S::0525314135@FEMA.DHS.GOV::d2674d22-c36e-4a36-afc5-15c40630ae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5"/>
    <a:srgbClr val="1F3863"/>
    <a:srgbClr val="5B9BD4"/>
    <a:srgbClr val="FFFFC1"/>
    <a:srgbClr val="BDE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6" autoAdjust="0"/>
    <p:restoredTop sz="94660"/>
  </p:normalViewPr>
  <p:slideViewPr>
    <p:cSldViewPr snapToGrid="0">
      <p:cViewPr varScale="1">
        <p:scale>
          <a:sx n="110" d="100"/>
          <a:sy n="110" d="100"/>
        </p:scale>
        <p:origin x="66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147151-380D-4D27-8125-C846D43898E8}"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21D860CC-560A-40A6-A864-05D4AD151140}">
      <dgm:prSet phldrT="[Text]"/>
      <dgm:spPr/>
      <dgm:t>
        <a:bodyPr/>
        <a:lstStyle/>
        <a:p>
          <a:r>
            <a:rPr lang="en-US" dirty="0"/>
            <a:t>IJ Submissions</a:t>
          </a:r>
        </a:p>
      </dgm:t>
    </dgm:pt>
    <dgm:pt modelId="{DB727371-2731-4A35-9E85-456C6F26EF05}" type="parTrans" cxnId="{5AFD33CC-F29C-4925-B3F1-467E4AEC5862}">
      <dgm:prSet/>
      <dgm:spPr/>
      <dgm:t>
        <a:bodyPr/>
        <a:lstStyle/>
        <a:p>
          <a:endParaRPr lang="en-US"/>
        </a:p>
      </dgm:t>
    </dgm:pt>
    <dgm:pt modelId="{A9204042-5555-4E3C-A7EB-9AC8FB60FB1A}" type="sibTrans" cxnId="{5AFD33CC-F29C-4925-B3F1-467E4AEC5862}">
      <dgm:prSet/>
      <dgm:spPr/>
      <dgm:t>
        <a:bodyPr/>
        <a:lstStyle/>
        <a:p>
          <a:endParaRPr lang="en-US"/>
        </a:p>
      </dgm:t>
    </dgm:pt>
    <dgm:pt modelId="{B500AC6B-4A17-4DF8-BD6B-B5AEF0070C21}">
      <dgm:prSet phldrT="[Text]" custT="1"/>
      <dgm:spPr/>
      <dgm:t>
        <a:bodyPr/>
        <a:lstStyle/>
        <a:p>
          <a:pPr>
            <a:lnSpc>
              <a:spcPct val="100000"/>
            </a:lnSpc>
            <a:spcAft>
              <a:spcPts val="0"/>
            </a:spcAft>
          </a:pPr>
          <a:r>
            <a:rPr lang="en-US" sz="1400" dirty="0"/>
            <a:t>Nonprofits submit completed application packages to SAAs. </a:t>
          </a:r>
        </a:p>
      </dgm:t>
    </dgm:pt>
    <dgm:pt modelId="{D157A0B6-7B0C-4579-9A32-7E80AD665D17}" type="parTrans" cxnId="{E571A7F6-65E4-40ED-BCE1-43C485D765BA}">
      <dgm:prSet/>
      <dgm:spPr/>
      <dgm:t>
        <a:bodyPr/>
        <a:lstStyle/>
        <a:p>
          <a:endParaRPr lang="en-US"/>
        </a:p>
      </dgm:t>
    </dgm:pt>
    <dgm:pt modelId="{06188B1C-1949-4736-B0B5-E1C2B6A80AA2}" type="sibTrans" cxnId="{E571A7F6-65E4-40ED-BCE1-43C485D765BA}">
      <dgm:prSet/>
      <dgm:spPr/>
      <dgm:t>
        <a:bodyPr/>
        <a:lstStyle/>
        <a:p>
          <a:endParaRPr lang="en-US"/>
        </a:p>
      </dgm:t>
    </dgm:pt>
    <dgm:pt modelId="{485105A5-BA64-4DED-B70D-8425A4F4F929}">
      <dgm:prSet phldrT="[Text]"/>
      <dgm:spPr/>
      <dgm:t>
        <a:bodyPr/>
        <a:lstStyle/>
        <a:p>
          <a:r>
            <a:rPr lang="en-US" dirty="0"/>
            <a:t>Export Process</a:t>
          </a:r>
        </a:p>
      </dgm:t>
    </dgm:pt>
    <dgm:pt modelId="{2CEF7179-BA91-47CE-A5AC-4D91A0B8D690}" type="parTrans" cxnId="{D9CDC9F7-8BA6-4F42-9F9C-E1F11A4C58B8}">
      <dgm:prSet/>
      <dgm:spPr/>
      <dgm:t>
        <a:bodyPr/>
        <a:lstStyle/>
        <a:p>
          <a:endParaRPr lang="en-US"/>
        </a:p>
      </dgm:t>
    </dgm:pt>
    <dgm:pt modelId="{C7DE4AC4-E983-4C9A-94D1-3AC2A4572C53}" type="sibTrans" cxnId="{D9CDC9F7-8BA6-4F42-9F9C-E1F11A4C58B8}">
      <dgm:prSet/>
      <dgm:spPr/>
      <dgm:t>
        <a:bodyPr/>
        <a:lstStyle/>
        <a:p>
          <a:endParaRPr lang="en-US"/>
        </a:p>
      </dgm:t>
    </dgm:pt>
    <dgm:pt modelId="{804A6456-30EB-4630-AC6F-D69D7EE65D99}">
      <dgm:prSet phldrT="[Text]" custT="1"/>
      <dgm:spPr/>
      <dgm:t>
        <a:bodyPr/>
        <a:lstStyle/>
        <a:p>
          <a:pPr>
            <a:lnSpc>
              <a:spcPct val="100000"/>
            </a:lnSpc>
            <a:spcAft>
              <a:spcPts val="0"/>
            </a:spcAft>
          </a:pPr>
          <a:r>
            <a:rPr lang="en-US" sz="1400" dirty="0"/>
            <a:t>SAAs will collect all submitted IJs and conduct the Export Process.</a:t>
          </a:r>
        </a:p>
      </dgm:t>
    </dgm:pt>
    <dgm:pt modelId="{10E3A99A-C0F6-4218-B47C-527CCB477E06}" type="parTrans" cxnId="{29BC841E-DC34-48A4-B2BC-C38668A2C254}">
      <dgm:prSet/>
      <dgm:spPr/>
      <dgm:t>
        <a:bodyPr/>
        <a:lstStyle/>
        <a:p>
          <a:endParaRPr lang="en-US"/>
        </a:p>
      </dgm:t>
    </dgm:pt>
    <dgm:pt modelId="{AC060FD2-D37A-4D91-981F-02A6FB398A65}" type="sibTrans" cxnId="{29BC841E-DC34-48A4-B2BC-C38668A2C254}">
      <dgm:prSet/>
      <dgm:spPr/>
      <dgm:t>
        <a:bodyPr/>
        <a:lstStyle/>
        <a:p>
          <a:endParaRPr lang="en-US"/>
        </a:p>
      </dgm:t>
    </dgm:pt>
    <dgm:pt modelId="{41AFF855-FB74-4BDA-8332-C8045ACE3AF8}">
      <dgm:prSet phldrT="[Text]"/>
      <dgm:spPr/>
      <dgm:t>
        <a:bodyPr/>
        <a:lstStyle/>
        <a:p>
          <a:r>
            <a:rPr lang="en-US" dirty="0"/>
            <a:t>SAA Review</a:t>
          </a:r>
        </a:p>
      </dgm:t>
    </dgm:pt>
    <dgm:pt modelId="{ACB643E4-DBE4-4620-B581-4E7F86567FEE}" type="parTrans" cxnId="{0B75B137-5D4F-4D05-8767-2792462D08E8}">
      <dgm:prSet/>
      <dgm:spPr/>
      <dgm:t>
        <a:bodyPr/>
        <a:lstStyle/>
        <a:p>
          <a:endParaRPr lang="en-US"/>
        </a:p>
      </dgm:t>
    </dgm:pt>
    <dgm:pt modelId="{98D356B1-7AB4-445B-8F6A-1FE1D75921AD}" type="sibTrans" cxnId="{0B75B137-5D4F-4D05-8767-2792462D08E8}">
      <dgm:prSet/>
      <dgm:spPr/>
      <dgm:t>
        <a:bodyPr/>
        <a:lstStyle/>
        <a:p>
          <a:endParaRPr lang="en-US"/>
        </a:p>
      </dgm:t>
    </dgm:pt>
    <dgm:pt modelId="{AE936072-3659-4716-8D6A-C223CF0F8EB8}">
      <dgm:prSet phldrT="[Text]" custT="1"/>
      <dgm:spPr/>
      <dgm:t>
        <a:bodyPr/>
        <a:lstStyle/>
        <a:p>
          <a:pPr>
            <a:lnSpc>
              <a:spcPct val="100000"/>
            </a:lnSpc>
            <a:spcAft>
              <a:spcPts val="0"/>
            </a:spcAft>
          </a:pPr>
          <a:r>
            <a:rPr lang="en-US" sz="1400" dirty="0"/>
            <a:t>SAAs will conduct their review and scoring processes. </a:t>
          </a:r>
        </a:p>
      </dgm:t>
    </dgm:pt>
    <dgm:pt modelId="{825EDB88-ED16-41E3-A216-B0289620AB68}" type="parTrans" cxnId="{17C49C57-20FD-403F-AA36-F727287873AE}">
      <dgm:prSet/>
      <dgm:spPr/>
      <dgm:t>
        <a:bodyPr/>
        <a:lstStyle/>
        <a:p>
          <a:endParaRPr lang="en-US"/>
        </a:p>
      </dgm:t>
    </dgm:pt>
    <dgm:pt modelId="{67F44328-5551-40E5-9871-AF4B7E9953AD}" type="sibTrans" cxnId="{17C49C57-20FD-403F-AA36-F727287873AE}">
      <dgm:prSet/>
      <dgm:spPr/>
      <dgm:t>
        <a:bodyPr/>
        <a:lstStyle/>
        <a:p>
          <a:endParaRPr lang="en-US"/>
        </a:p>
      </dgm:t>
    </dgm:pt>
    <dgm:pt modelId="{5E56D516-EDC3-43CD-A7FC-4238CBD253B8}">
      <dgm:prSet/>
      <dgm:spPr/>
      <dgm:t>
        <a:bodyPr/>
        <a:lstStyle/>
        <a:p>
          <a:r>
            <a:rPr lang="en-US" dirty="0"/>
            <a:t>SAA Prioritization Tracker</a:t>
          </a:r>
        </a:p>
      </dgm:t>
    </dgm:pt>
    <dgm:pt modelId="{CF1A8156-49D0-4C4F-9E83-50E6A148AAE6}" type="parTrans" cxnId="{739FDB4E-7423-4F69-946C-C1DFDECF8D2A}">
      <dgm:prSet/>
      <dgm:spPr/>
      <dgm:t>
        <a:bodyPr/>
        <a:lstStyle/>
        <a:p>
          <a:endParaRPr lang="en-US"/>
        </a:p>
      </dgm:t>
    </dgm:pt>
    <dgm:pt modelId="{89FAAD2F-A74D-42B3-8526-CD4A2A12F480}" type="sibTrans" cxnId="{739FDB4E-7423-4F69-946C-C1DFDECF8D2A}">
      <dgm:prSet/>
      <dgm:spPr/>
      <dgm:t>
        <a:bodyPr/>
        <a:lstStyle/>
        <a:p>
          <a:endParaRPr lang="en-US"/>
        </a:p>
      </dgm:t>
    </dgm:pt>
    <dgm:pt modelId="{08BF3BDC-DF50-401F-A74C-BB26CA4E3885}">
      <dgm:prSet custT="1"/>
      <dgm:spPr/>
      <dgm:t>
        <a:bodyPr/>
        <a:lstStyle/>
        <a:p>
          <a:pPr>
            <a:lnSpc>
              <a:spcPct val="100000"/>
            </a:lnSpc>
            <a:spcAft>
              <a:spcPts val="0"/>
            </a:spcAft>
          </a:pPr>
          <a:r>
            <a:rPr lang="en-US" sz="1400" dirty="0"/>
            <a:t>Data from the export, paired with the SAA’s review of IJs, will be entered into the SAA Prioritization Tracker.</a:t>
          </a:r>
        </a:p>
      </dgm:t>
    </dgm:pt>
    <dgm:pt modelId="{9269256D-7EB4-4734-89A1-4EDABD7CC0C9}" type="parTrans" cxnId="{927FD0F2-29EC-468A-8D11-B3BEBC3F27B1}">
      <dgm:prSet/>
      <dgm:spPr/>
      <dgm:t>
        <a:bodyPr/>
        <a:lstStyle/>
        <a:p>
          <a:endParaRPr lang="en-US"/>
        </a:p>
      </dgm:t>
    </dgm:pt>
    <dgm:pt modelId="{28100AA0-3677-4259-AAD0-AB74DA84374A}" type="sibTrans" cxnId="{927FD0F2-29EC-468A-8D11-B3BEBC3F27B1}">
      <dgm:prSet/>
      <dgm:spPr/>
      <dgm:t>
        <a:bodyPr/>
        <a:lstStyle/>
        <a:p>
          <a:endParaRPr lang="en-US"/>
        </a:p>
      </dgm:t>
    </dgm:pt>
    <dgm:pt modelId="{3EB92368-6CEE-428D-BE08-6E97FC4DA0E9}">
      <dgm:prSet/>
      <dgm:spPr/>
      <dgm:t>
        <a:bodyPr/>
        <a:lstStyle/>
        <a:p>
          <a:r>
            <a:rPr lang="en-US" dirty="0"/>
            <a:t>Submission to FEMA</a:t>
          </a:r>
        </a:p>
      </dgm:t>
    </dgm:pt>
    <dgm:pt modelId="{4FCDA38D-F429-4514-9025-3C8088C1254E}" type="parTrans" cxnId="{2B625A6C-E813-428F-B015-C4441B782470}">
      <dgm:prSet/>
      <dgm:spPr/>
      <dgm:t>
        <a:bodyPr/>
        <a:lstStyle/>
        <a:p>
          <a:endParaRPr lang="en-US"/>
        </a:p>
      </dgm:t>
    </dgm:pt>
    <dgm:pt modelId="{1725C671-1060-4CC3-B28B-170AD051BB6B}" type="sibTrans" cxnId="{2B625A6C-E813-428F-B015-C4441B782470}">
      <dgm:prSet/>
      <dgm:spPr/>
      <dgm:t>
        <a:bodyPr/>
        <a:lstStyle/>
        <a:p>
          <a:endParaRPr lang="en-US"/>
        </a:p>
      </dgm:t>
    </dgm:pt>
    <dgm:pt modelId="{6BA4E23A-1FDD-4B7B-9E29-8DEE9C214624}">
      <dgm:prSet custT="1"/>
      <dgm:spPr/>
      <dgm:t>
        <a:bodyPr/>
        <a:lstStyle/>
        <a:p>
          <a:pPr>
            <a:lnSpc>
              <a:spcPct val="100000"/>
            </a:lnSpc>
            <a:spcAft>
              <a:spcPts val="0"/>
            </a:spcAft>
          </a:pPr>
          <a:r>
            <a:rPr lang="en-US" sz="1400" dirty="0"/>
            <a:t>SAA submits the Prioritization Tracker and IJs to FEMA via ND Grants. </a:t>
          </a:r>
        </a:p>
      </dgm:t>
    </dgm:pt>
    <dgm:pt modelId="{32E882D1-A8B6-4934-A1F8-11527ECE7080}" type="parTrans" cxnId="{FA9EACB5-0612-4F19-AB5E-CACEBD3C3E06}">
      <dgm:prSet/>
      <dgm:spPr/>
      <dgm:t>
        <a:bodyPr/>
        <a:lstStyle/>
        <a:p>
          <a:endParaRPr lang="en-US"/>
        </a:p>
      </dgm:t>
    </dgm:pt>
    <dgm:pt modelId="{0DDC8121-A295-4BEB-B7F4-D74A1E9F5D53}" type="sibTrans" cxnId="{FA9EACB5-0612-4F19-AB5E-CACEBD3C3E06}">
      <dgm:prSet/>
      <dgm:spPr/>
      <dgm:t>
        <a:bodyPr/>
        <a:lstStyle/>
        <a:p>
          <a:endParaRPr lang="en-US"/>
        </a:p>
      </dgm:t>
    </dgm:pt>
    <dgm:pt modelId="{9F23E0A9-A2A8-49EA-B868-852E22108127}">
      <dgm:prSet custT="1"/>
      <dgm:spPr>
        <a:solidFill>
          <a:srgbClr val="BDE9FF">
            <a:alpha val="89804"/>
          </a:srgbClr>
        </a:solidFill>
        <a:ln w="3175">
          <a:solidFill>
            <a:schemeClr val="tx1">
              <a:alpha val="90000"/>
            </a:schemeClr>
          </a:solidFill>
        </a:ln>
      </dgm:spPr>
      <dgm:t>
        <a:bodyPr/>
        <a:lstStyle/>
        <a:p>
          <a:r>
            <a:rPr lang="en-US" sz="1200" i="1" kern="1200" dirty="0">
              <a:solidFill>
                <a:srgbClr val="000000">
                  <a:hueOff val="0"/>
                  <a:satOff val="0"/>
                  <a:lumOff val="0"/>
                  <a:alphaOff val="0"/>
                </a:srgbClr>
              </a:solidFill>
              <a:latin typeface="Franklin Gothic Book" panose="020B0503020102020204"/>
              <a:ea typeface="+mn-ea"/>
              <a:cs typeface="+mn-cs"/>
            </a:rPr>
            <a:t>Note: This is where the export file will be created.</a:t>
          </a:r>
        </a:p>
      </dgm:t>
    </dgm:pt>
    <dgm:pt modelId="{E2AF4C15-13C3-474B-A946-BB6E59283F66}" type="parTrans" cxnId="{925C7D71-908F-4D23-B41F-DE43DE5FEFBB}">
      <dgm:prSet/>
      <dgm:spPr/>
      <dgm:t>
        <a:bodyPr/>
        <a:lstStyle/>
        <a:p>
          <a:endParaRPr lang="en-US"/>
        </a:p>
      </dgm:t>
    </dgm:pt>
    <dgm:pt modelId="{A44EE464-CBF6-4056-860D-E973F8734BD0}" type="sibTrans" cxnId="{925C7D71-908F-4D23-B41F-DE43DE5FEFBB}">
      <dgm:prSet/>
      <dgm:spPr/>
      <dgm:t>
        <a:bodyPr/>
        <a:lstStyle/>
        <a:p>
          <a:endParaRPr lang="en-US"/>
        </a:p>
      </dgm:t>
    </dgm:pt>
    <dgm:pt modelId="{2E3D9258-F510-49B8-894F-B33B2F233CEB}">
      <dgm:prSet custT="1"/>
      <dgm:spPr>
        <a:solidFill>
          <a:srgbClr val="BDE9FF">
            <a:alpha val="89804"/>
          </a:srgbClr>
        </a:solidFill>
        <a:ln w="3175">
          <a:solidFill>
            <a:schemeClr val="tx1">
              <a:alpha val="90000"/>
            </a:schemeClr>
          </a:solidFill>
        </a:ln>
      </dgm:spPr>
      <dgm:t>
        <a:bodyPr/>
        <a:lstStyle/>
        <a:p>
          <a:pPr marL="0" lvl="0" indent="0" algn="ctr" defTabSz="622300">
            <a:lnSpc>
              <a:spcPct val="90000"/>
            </a:lnSpc>
            <a:spcBef>
              <a:spcPct val="0"/>
            </a:spcBef>
            <a:spcAft>
              <a:spcPct val="35000"/>
            </a:spcAft>
            <a:buNone/>
          </a:pPr>
          <a:r>
            <a:rPr lang="en-US" sz="1200" i="1" kern="1200" dirty="0">
              <a:solidFill>
                <a:srgbClr val="000000">
                  <a:hueOff val="0"/>
                  <a:satOff val="0"/>
                  <a:lumOff val="0"/>
                  <a:alphaOff val="0"/>
                </a:srgbClr>
              </a:solidFill>
              <a:latin typeface="Franklin Gothic Book" panose="020B0503020102020204"/>
              <a:ea typeface="+mn-ea"/>
              <a:cs typeface="+mn-cs"/>
            </a:rPr>
            <a:t>Note: SAAs </a:t>
          </a:r>
          <a:r>
            <a:rPr lang="en-US" sz="1200" b="1" i="1" kern="1200" dirty="0">
              <a:solidFill>
                <a:srgbClr val="000000">
                  <a:hueOff val="0"/>
                  <a:satOff val="0"/>
                  <a:lumOff val="0"/>
                  <a:alphaOff val="0"/>
                </a:srgbClr>
              </a:solidFill>
              <a:latin typeface="Franklin Gothic Book" panose="020B0503020102020204"/>
              <a:ea typeface="+mn-ea"/>
              <a:cs typeface="+mn-cs"/>
            </a:rPr>
            <a:t>can</a:t>
          </a:r>
          <a:r>
            <a:rPr lang="en-US" sz="1200" i="1" kern="1200" dirty="0">
              <a:solidFill>
                <a:srgbClr val="000000">
                  <a:hueOff val="0"/>
                  <a:satOff val="0"/>
                  <a:lumOff val="0"/>
                  <a:alphaOff val="0"/>
                </a:srgbClr>
              </a:solidFill>
              <a:latin typeface="Franklin Gothic Book" panose="020B0503020102020204"/>
              <a:ea typeface="+mn-ea"/>
              <a:cs typeface="+mn-cs"/>
            </a:rPr>
            <a:t> utilize the NSGP IJ Export Assistance Data Collection &amp; Cleaning Tool here to format data in a manner more conducive to reviewing and/or scoring IJs in the excel document. </a:t>
          </a:r>
        </a:p>
      </dgm:t>
    </dgm:pt>
    <dgm:pt modelId="{6A86631A-1499-4E9B-87CB-F66051C5D27E}" type="parTrans" cxnId="{3C03C63A-E4AB-401D-B242-58D026D4CB02}">
      <dgm:prSet/>
      <dgm:spPr/>
      <dgm:t>
        <a:bodyPr/>
        <a:lstStyle/>
        <a:p>
          <a:endParaRPr lang="en-US"/>
        </a:p>
      </dgm:t>
    </dgm:pt>
    <dgm:pt modelId="{8B480452-B003-42BD-AA48-CA4AD667E3AC}" type="sibTrans" cxnId="{3C03C63A-E4AB-401D-B242-58D026D4CB02}">
      <dgm:prSet/>
      <dgm:spPr/>
      <dgm:t>
        <a:bodyPr/>
        <a:lstStyle/>
        <a:p>
          <a:endParaRPr lang="en-US"/>
        </a:p>
      </dgm:t>
    </dgm:pt>
    <dgm:pt modelId="{9C9B496D-F69C-4609-9FF1-368665176137}">
      <dgm:prSet phldrT="[Text]" custT="1"/>
      <dgm:spPr>
        <a:solidFill>
          <a:srgbClr val="BDE9FF">
            <a:alpha val="89804"/>
          </a:srgbClr>
        </a:solidFill>
        <a:ln w="3175">
          <a:solidFill>
            <a:schemeClr val="tx1">
              <a:alpha val="90000"/>
            </a:schemeClr>
          </a:solidFill>
        </a:ln>
      </dgm:spPr>
      <dgm:t>
        <a:bodyPr/>
        <a:lstStyle/>
        <a:p>
          <a:pPr>
            <a:lnSpc>
              <a:spcPct val="100000"/>
            </a:lnSpc>
            <a:spcAft>
              <a:spcPts val="0"/>
            </a:spcAft>
          </a:pPr>
          <a:r>
            <a:rPr lang="en-US" sz="1200" i="1" dirty="0"/>
            <a:t>Note: SAAs may choose to use the NSGP IJ Export Assistance Data Collection &amp; Cleaning Tool to help conduct their scoring/review process if desired. </a:t>
          </a:r>
        </a:p>
      </dgm:t>
    </dgm:pt>
    <dgm:pt modelId="{74B2E751-88FD-4AA4-817B-04794ECF0B7A}" type="parTrans" cxnId="{08C7019C-D66E-42D5-B794-7AF7E3CE0790}">
      <dgm:prSet/>
      <dgm:spPr/>
      <dgm:t>
        <a:bodyPr/>
        <a:lstStyle/>
        <a:p>
          <a:endParaRPr lang="en-US"/>
        </a:p>
      </dgm:t>
    </dgm:pt>
    <dgm:pt modelId="{89339B51-E158-47F0-B43B-3369EC609F26}" type="sibTrans" cxnId="{08C7019C-D66E-42D5-B794-7AF7E3CE0790}">
      <dgm:prSet/>
      <dgm:spPr/>
      <dgm:t>
        <a:bodyPr/>
        <a:lstStyle/>
        <a:p>
          <a:endParaRPr lang="en-US"/>
        </a:p>
      </dgm:t>
    </dgm:pt>
    <dgm:pt modelId="{E08AB3E5-9E04-41CD-8499-668C29F18CEF}" type="pres">
      <dgm:prSet presAssocID="{85147151-380D-4D27-8125-C846D43898E8}" presName="Name0" presStyleCnt="0">
        <dgm:presLayoutVars>
          <dgm:dir/>
          <dgm:animLvl val="lvl"/>
          <dgm:resizeHandles val="exact"/>
        </dgm:presLayoutVars>
      </dgm:prSet>
      <dgm:spPr/>
    </dgm:pt>
    <dgm:pt modelId="{42066FC4-5E7D-4A79-86DC-46310A4FADA5}" type="pres">
      <dgm:prSet presAssocID="{21D860CC-560A-40A6-A864-05D4AD151140}" presName="vertFlow" presStyleCnt="0"/>
      <dgm:spPr/>
    </dgm:pt>
    <dgm:pt modelId="{4D42959B-C5F0-416D-9C09-DEBC00B9148C}" type="pres">
      <dgm:prSet presAssocID="{21D860CC-560A-40A6-A864-05D4AD151140}" presName="header" presStyleLbl="node1" presStyleIdx="0" presStyleCnt="5" custScaleX="75920"/>
      <dgm:spPr/>
    </dgm:pt>
    <dgm:pt modelId="{3A3AE649-8123-46A3-B61D-4681C970660A}" type="pres">
      <dgm:prSet presAssocID="{D157A0B6-7B0C-4579-9A32-7E80AD665D17}" presName="parTrans" presStyleLbl="sibTrans2D1" presStyleIdx="0" presStyleCnt="8"/>
      <dgm:spPr/>
    </dgm:pt>
    <dgm:pt modelId="{9DC2E829-4712-479F-8012-12D80DA4189B}" type="pres">
      <dgm:prSet presAssocID="{B500AC6B-4A17-4DF8-BD6B-B5AEF0070C21}" presName="child" presStyleLbl="alignAccFollowNode1" presStyleIdx="0" presStyleCnt="8" custScaleX="75920" custScaleY="258842">
        <dgm:presLayoutVars>
          <dgm:chMax val="0"/>
          <dgm:bulletEnabled val="1"/>
        </dgm:presLayoutVars>
      </dgm:prSet>
      <dgm:spPr/>
    </dgm:pt>
    <dgm:pt modelId="{61BDB3D2-E089-48CF-A258-592302DAE828}" type="pres">
      <dgm:prSet presAssocID="{21D860CC-560A-40A6-A864-05D4AD151140}" presName="hSp" presStyleCnt="0"/>
      <dgm:spPr/>
    </dgm:pt>
    <dgm:pt modelId="{DE31FF45-9EA3-404C-9319-38C7E798DB6A}" type="pres">
      <dgm:prSet presAssocID="{485105A5-BA64-4DED-B70D-8425A4F4F929}" presName="vertFlow" presStyleCnt="0"/>
      <dgm:spPr/>
    </dgm:pt>
    <dgm:pt modelId="{9DB5961F-3381-4178-A844-D7B52A194D09}" type="pres">
      <dgm:prSet presAssocID="{485105A5-BA64-4DED-B70D-8425A4F4F929}" presName="header" presStyleLbl="node1" presStyleIdx="1" presStyleCnt="5" custScaleX="109135"/>
      <dgm:spPr/>
    </dgm:pt>
    <dgm:pt modelId="{4BFC7306-E459-4D66-A5C1-324AEE1299E6}" type="pres">
      <dgm:prSet presAssocID="{10E3A99A-C0F6-4218-B47C-527CCB477E06}" presName="parTrans" presStyleLbl="sibTrans2D1" presStyleIdx="1" presStyleCnt="8"/>
      <dgm:spPr/>
    </dgm:pt>
    <dgm:pt modelId="{431AD7AE-9C0E-4CED-A8D6-91442088B853}" type="pres">
      <dgm:prSet presAssocID="{804A6456-30EB-4630-AC6F-D69D7EE65D99}" presName="child" presStyleLbl="alignAccFollowNode1" presStyleIdx="1" presStyleCnt="8" custScaleX="109135" custScaleY="258842">
        <dgm:presLayoutVars>
          <dgm:chMax val="0"/>
          <dgm:bulletEnabled val="1"/>
        </dgm:presLayoutVars>
      </dgm:prSet>
      <dgm:spPr/>
    </dgm:pt>
    <dgm:pt modelId="{F451B4D0-3377-468E-BCFC-DD39422FAD9A}" type="pres">
      <dgm:prSet presAssocID="{AC060FD2-D37A-4D91-981F-02A6FB398A65}" presName="sibTrans" presStyleLbl="sibTrans2D1" presStyleIdx="2" presStyleCnt="8"/>
      <dgm:spPr>
        <a:prstGeom prst="chevron">
          <a:avLst/>
        </a:prstGeom>
      </dgm:spPr>
    </dgm:pt>
    <dgm:pt modelId="{EF809DF7-73D2-48E6-835E-DE384947F2F7}" type="pres">
      <dgm:prSet presAssocID="{9F23E0A9-A2A8-49EA-B868-852E22108127}" presName="child" presStyleLbl="alignAccFollowNode1" presStyleIdx="2" presStyleCnt="8" custScaleX="109135" custScaleY="108091">
        <dgm:presLayoutVars>
          <dgm:chMax val="0"/>
          <dgm:bulletEnabled val="1"/>
        </dgm:presLayoutVars>
      </dgm:prSet>
      <dgm:spPr/>
    </dgm:pt>
    <dgm:pt modelId="{0DF5E8B1-03AD-4C98-B94D-7CF21F709F26}" type="pres">
      <dgm:prSet presAssocID="{A44EE464-CBF6-4056-860D-E973F8734BD0}" presName="sibTrans" presStyleLbl="sibTrans2D1" presStyleIdx="3" presStyleCnt="8"/>
      <dgm:spPr>
        <a:prstGeom prst="chevron">
          <a:avLst/>
        </a:prstGeom>
      </dgm:spPr>
    </dgm:pt>
    <dgm:pt modelId="{5F420085-4B6B-4511-8F7B-0653DE1E468A}" type="pres">
      <dgm:prSet presAssocID="{2E3D9258-F510-49B8-894F-B33B2F233CEB}" presName="child" presStyleLbl="alignAccFollowNode1" presStyleIdx="3" presStyleCnt="8" custScaleX="109135" custScaleY="263995">
        <dgm:presLayoutVars>
          <dgm:chMax val="0"/>
          <dgm:bulletEnabled val="1"/>
        </dgm:presLayoutVars>
      </dgm:prSet>
      <dgm:spPr/>
    </dgm:pt>
    <dgm:pt modelId="{3275BDF9-F8C9-435E-B4F1-EBA2DEC53884}" type="pres">
      <dgm:prSet presAssocID="{485105A5-BA64-4DED-B70D-8425A4F4F929}" presName="hSp" presStyleCnt="0"/>
      <dgm:spPr/>
    </dgm:pt>
    <dgm:pt modelId="{097EE8B3-5AC1-48FC-BC96-D2A341B47E02}" type="pres">
      <dgm:prSet presAssocID="{41AFF855-FB74-4BDA-8332-C8045ACE3AF8}" presName="vertFlow" presStyleCnt="0"/>
      <dgm:spPr/>
    </dgm:pt>
    <dgm:pt modelId="{A36FBE95-CFBC-4211-A64D-787672B1A6F1}" type="pres">
      <dgm:prSet presAssocID="{41AFF855-FB74-4BDA-8332-C8045ACE3AF8}" presName="header" presStyleLbl="node1" presStyleIdx="2" presStyleCnt="5" custScaleX="75920"/>
      <dgm:spPr/>
    </dgm:pt>
    <dgm:pt modelId="{FFD84AC2-CDED-4D39-8A28-44E7268E5CC7}" type="pres">
      <dgm:prSet presAssocID="{825EDB88-ED16-41E3-A216-B0289620AB68}" presName="parTrans" presStyleLbl="sibTrans2D1" presStyleIdx="4" presStyleCnt="8"/>
      <dgm:spPr/>
    </dgm:pt>
    <dgm:pt modelId="{693F8F78-3734-4F0E-90A2-755E3F3A2FCC}" type="pres">
      <dgm:prSet presAssocID="{AE936072-3659-4716-8D6A-C223CF0F8EB8}" presName="child" presStyleLbl="alignAccFollowNode1" presStyleIdx="4" presStyleCnt="8" custScaleX="75920" custScaleY="258842">
        <dgm:presLayoutVars>
          <dgm:chMax val="0"/>
          <dgm:bulletEnabled val="1"/>
        </dgm:presLayoutVars>
      </dgm:prSet>
      <dgm:spPr/>
    </dgm:pt>
    <dgm:pt modelId="{33A1E2E0-D55C-43B9-A0FD-C6CC67B5E9D1}" type="pres">
      <dgm:prSet presAssocID="{67F44328-5551-40E5-9871-AF4B7E9953AD}" presName="sibTrans" presStyleLbl="sibTrans2D1" presStyleIdx="5" presStyleCnt="8"/>
      <dgm:spPr>
        <a:prstGeom prst="chevron">
          <a:avLst/>
        </a:prstGeom>
      </dgm:spPr>
    </dgm:pt>
    <dgm:pt modelId="{7CA2D602-08D7-4E3E-ABB4-ACEBF9E4BEF1}" type="pres">
      <dgm:prSet presAssocID="{9C9B496D-F69C-4609-9FF1-368665176137}" presName="child" presStyleLbl="alignAccFollowNode1" presStyleIdx="5" presStyleCnt="8" custScaleX="75146" custScaleY="303662">
        <dgm:presLayoutVars>
          <dgm:chMax val="0"/>
          <dgm:bulletEnabled val="1"/>
        </dgm:presLayoutVars>
      </dgm:prSet>
      <dgm:spPr/>
    </dgm:pt>
    <dgm:pt modelId="{305623B8-BE6A-4B85-9D42-CE9B781BC5C9}" type="pres">
      <dgm:prSet presAssocID="{41AFF855-FB74-4BDA-8332-C8045ACE3AF8}" presName="hSp" presStyleCnt="0"/>
      <dgm:spPr/>
    </dgm:pt>
    <dgm:pt modelId="{D1DF092D-F4EB-404B-A1A4-2E059EB82AB5}" type="pres">
      <dgm:prSet presAssocID="{5E56D516-EDC3-43CD-A7FC-4238CBD253B8}" presName="vertFlow" presStyleCnt="0"/>
      <dgm:spPr/>
    </dgm:pt>
    <dgm:pt modelId="{94E35BBE-3D97-4BA5-ACAB-371C2B29F052}" type="pres">
      <dgm:prSet presAssocID="{5E56D516-EDC3-43CD-A7FC-4238CBD253B8}" presName="header" presStyleLbl="node1" presStyleIdx="3" presStyleCnt="5" custScaleX="113880"/>
      <dgm:spPr/>
    </dgm:pt>
    <dgm:pt modelId="{0EE595D8-27F3-4754-94A9-460A43FEFB8D}" type="pres">
      <dgm:prSet presAssocID="{9269256D-7EB4-4734-89A1-4EDABD7CC0C9}" presName="parTrans" presStyleLbl="sibTrans2D1" presStyleIdx="6" presStyleCnt="8"/>
      <dgm:spPr/>
    </dgm:pt>
    <dgm:pt modelId="{521AF0F5-939D-49C4-B35F-3443C2111680}" type="pres">
      <dgm:prSet presAssocID="{08BF3BDC-DF50-401F-A74C-BB26CA4E3885}" presName="child" presStyleLbl="alignAccFollowNode1" presStyleIdx="6" presStyleCnt="8" custAng="0" custScaleX="113880" custScaleY="258842">
        <dgm:presLayoutVars>
          <dgm:chMax val="0"/>
          <dgm:bulletEnabled val="1"/>
        </dgm:presLayoutVars>
      </dgm:prSet>
      <dgm:spPr/>
    </dgm:pt>
    <dgm:pt modelId="{265D51C4-571D-4217-B830-77AF8274B30A}" type="pres">
      <dgm:prSet presAssocID="{5E56D516-EDC3-43CD-A7FC-4238CBD253B8}" presName="hSp" presStyleCnt="0"/>
      <dgm:spPr/>
    </dgm:pt>
    <dgm:pt modelId="{81169331-50DB-4E9F-8880-35C695639A60}" type="pres">
      <dgm:prSet presAssocID="{3EB92368-6CEE-428D-BE08-6E97FC4DA0E9}" presName="vertFlow" presStyleCnt="0"/>
      <dgm:spPr/>
    </dgm:pt>
    <dgm:pt modelId="{A18EED10-AC8E-44D6-BEF3-7439756AD022}" type="pres">
      <dgm:prSet presAssocID="{3EB92368-6CEE-428D-BE08-6E97FC4DA0E9}" presName="header" presStyleLbl="node1" presStyleIdx="4" presStyleCnt="5"/>
      <dgm:spPr/>
    </dgm:pt>
    <dgm:pt modelId="{6609C384-AB25-4511-AE92-8F2DA1412E6C}" type="pres">
      <dgm:prSet presAssocID="{32E882D1-A8B6-4934-A1F8-11527ECE7080}" presName="parTrans" presStyleLbl="sibTrans2D1" presStyleIdx="7" presStyleCnt="8"/>
      <dgm:spPr/>
    </dgm:pt>
    <dgm:pt modelId="{9B44CE9E-89A5-49E9-85E0-27A8D2E73716}" type="pres">
      <dgm:prSet presAssocID="{6BA4E23A-1FDD-4B7B-9E29-8DEE9C214624}" presName="child" presStyleLbl="alignAccFollowNode1" presStyleIdx="7" presStyleCnt="8" custAng="0" custScaleY="258842">
        <dgm:presLayoutVars>
          <dgm:chMax val="0"/>
          <dgm:bulletEnabled val="1"/>
        </dgm:presLayoutVars>
      </dgm:prSet>
      <dgm:spPr/>
    </dgm:pt>
  </dgm:ptLst>
  <dgm:cxnLst>
    <dgm:cxn modelId="{98B0A40A-06D8-4D48-B30E-0AD26AB2B6D7}" type="presOf" srcId="{85147151-380D-4D27-8125-C846D43898E8}" destId="{E08AB3E5-9E04-41CD-8499-668C29F18CEF}" srcOrd="0" destOrd="0" presId="urn:microsoft.com/office/officeart/2005/8/layout/lProcess1"/>
    <dgm:cxn modelId="{29BC841E-DC34-48A4-B2BC-C38668A2C254}" srcId="{485105A5-BA64-4DED-B70D-8425A4F4F929}" destId="{804A6456-30EB-4630-AC6F-D69D7EE65D99}" srcOrd="0" destOrd="0" parTransId="{10E3A99A-C0F6-4218-B47C-527CCB477E06}" sibTransId="{AC060FD2-D37A-4D91-981F-02A6FB398A65}"/>
    <dgm:cxn modelId="{57E75428-FD1B-49A3-B514-89CED663729D}" type="presOf" srcId="{3EB92368-6CEE-428D-BE08-6E97FC4DA0E9}" destId="{A18EED10-AC8E-44D6-BEF3-7439756AD022}" srcOrd="0" destOrd="0" presId="urn:microsoft.com/office/officeart/2005/8/layout/lProcess1"/>
    <dgm:cxn modelId="{2C18452A-F105-496E-BF04-A0CD4AA610D2}" type="presOf" srcId="{AE936072-3659-4716-8D6A-C223CF0F8EB8}" destId="{693F8F78-3734-4F0E-90A2-755E3F3A2FCC}" srcOrd="0" destOrd="0" presId="urn:microsoft.com/office/officeart/2005/8/layout/lProcess1"/>
    <dgm:cxn modelId="{9015B62E-813D-4DE0-8813-21937ED7514C}" type="presOf" srcId="{D157A0B6-7B0C-4579-9A32-7E80AD665D17}" destId="{3A3AE649-8123-46A3-B61D-4681C970660A}" srcOrd="0" destOrd="0" presId="urn:microsoft.com/office/officeart/2005/8/layout/lProcess1"/>
    <dgm:cxn modelId="{04383230-DCBD-4582-BBB6-E7829F01B3C8}" type="presOf" srcId="{67F44328-5551-40E5-9871-AF4B7E9953AD}" destId="{33A1E2E0-D55C-43B9-A0FD-C6CC67B5E9D1}" srcOrd="0" destOrd="0" presId="urn:microsoft.com/office/officeart/2005/8/layout/lProcess1"/>
    <dgm:cxn modelId="{0B75B137-5D4F-4D05-8767-2792462D08E8}" srcId="{85147151-380D-4D27-8125-C846D43898E8}" destId="{41AFF855-FB74-4BDA-8332-C8045ACE3AF8}" srcOrd="2" destOrd="0" parTransId="{ACB643E4-DBE4-4620-B581-4E7F86567FEE}" sibTransId="{98D356B1-7AB4-445B-8F6A-1FE1D75921AD}"/>
    <dgm:cxn modelId="{3C03C63A-E4AB-401D-B242-58D026D4CB02}" srcId="{485105A5-BA64-4DED-B70D-8425A4F4F929}" destId="{2E3D9258-F510-49B8-894F-B33B2F233CEB}" srcOrd="2" destOrd="0" parTransId="{6A86631A-1499-4E9B-87CB-F66051C5D27E}" sibTransId="{8B480452-B003-42BD-AA48-CA4AD667E3AC}"/>
    <dgm:cxn modelId="{A8F3CF5E-6340-4E30-ABB8-9EE4707D1A04}" type="presOf" srcId="{41AFF855-FB74-4BDA-8332-C8045ACE3AF8}" destId="{A36FBE95-CFBC-4211-A64D-787672B1A6F1}" srcOrd="0" destOrd="0" presId="urn:microsoft.com/office/officeart/2005/8/layout/lProcess1"/>
    <dgm:cxn modelId="{B7F59F61-B464-4673-AEEA-F88855E5CCE6}" type="presOf" srcId="{21D860CC-560A-40A6-A864-05D4AD151140}" destId="{4D42959B-C5F0-416D-9C09-DEBC00B9148C}" srcOrd="0" destOrd="0" presId="urn:microsoft.com/office/officeart/2005/8/layout/lProcess1"/>
    <dgm:cxn modelId="{CF9ED36A-676A-46B0-B792-A020781873A2}" type="presOf" srcId="{2E3D9258-F510-49B8-894F-B33B2F233CEB}" destId="{5F420085-4B6B-4511-8F7B-0653DE1E468A}" srcOrd="0" destOrd="0" presId="urn:microsoft.com/office/officeart/2005/8/layout/lProcess1"/>
    <dgm:cxn modelId="{D6DD736C-7B87-4837-9E97-9A2347F6363C}" type="presOf" srcId="{825EDB88-ED16-41E3-A216-B0289620AB68}" destId="{FFD84AC2-CDED-4D39-8A28-44E7268E5CC7}" srcOrd="0" destOrd="0" presId="urn:microsoft.com/office/officeart/2005/8/layout/lProcess1"/>
    <dgm:cxn modelId="{2B625A6C-E813-428F-B015-C4441B782470}" srcId="{85147151-380D-4D27-8125-C846D43898E8}" destId="{3EB92368-6CEE-428D-BE08-6E97FC4DA0E9}" srcOrd="4" destOrd="0" parTransId="{4FCDA38D-F429-4514-9025-3C8088C1254E}" sibTransId="{1725C671-1060-4CC3-B28B-170AD051BB6B}"/>
    <dgm:cxn modelId="{F2E5F64C-8472-4EB9-9505-B3B74708D363}" type="presOf" srcId="{9F23E0A9-A2A8-49EA-B868-852E22108127}" destId="{EF809DF7-73D2-48E6-835E-DE384947F2F7}" srcOrd="0" destOrd="0" presId="urn:microsoft.com/office/officeart/2005/8/layout/lProcess1"/>
    <dgm:cxn modelId="{739FDB4E-7423-4F69-946C-C1DFDECF8D2A}" srcId="{85147151-380D-4D27-8125-C846D43898E8}" destId="{5E56D516-EDC3-43CD-A7FC-4238CBD253B8}" srcOrd="3" destOrd="0" parTransId="{CF1A8156-49D0-4C4F-9E83-50E6A148AAE6}" sibTransId="{89FAAD2F-A74D-42B3-8526-CD4A2A12F480}"/>
    <dgm:cxn modelId="{C07AD94F-9BEF-4E49-9EF9-B5EE2716B6FB}" type="presOf" srcId="{9C9B496D-F69C-4609-9FF1-368665176137}" destId="{7CA2D602-08D7-4E3E-ABB4-ACEBF9E4BEF1}" srcOrd="0" destOrd="0" presId="urn:microsoft.com/office/officeart/2005/8/layout/lProcess1"/>
    <dgm:cxn modelId="{925C7D71-908F-4D23-B41F-DE43DE5FEFBB}" srcId="{485105A5-BA64-4DED-B70D-8425A4F4F929}" destId="{9F23E0A9-A2A8-49EA-B868-852E22108127}" srcOrd="1" destOrd="0" parTransId="{E2AF4C15-13C3-474B-A946-BB6E59283F66}" sibTransId="{A44EE464-CBF6-4056-860D-E973F8734BD0}"/>
    <dgm:cxn modelId="{17C49C57-20FD-403F-AA36-F727287873AE}" srcId="{41AFF855-FB74-4BDA-8332-C8045ACE3AF8}" destId="{AE936072-3659-4716-8D6A-C223CF0F8EB8}" srcOrd="0" destOrd="0" parTransId="{825EDB88-ED16-41E3-A216-B0289620AB68}" sibTransId="{67F44328-5551-40E5-9871-AF4B7E9953AD}"/>
    <dgm:cxn modelId="{B3A47183-8C7A-4723-A653-D01C39F14A39}" type="presOf" srcId="{32E882D1-A8B6-4934-A1F8-11527ECE7080}" destId="{6609C384-AB25-4511-AE92-8F2DA1412E6C}" srcOrd="0" destOrd="0" presId="urn:microsoft.com/office/officeart/2005/8/layout/lProcess1"/>
    <dgm:cxn modelId="{0EC6599B-C321-4985-8CAB-32D1BFAE6F82}" type="presOf" srcId="{A44EE464-CBF6-4056-860D-E973F8734BD0}" destId="{0DF5E8B1-03AD-4C98-B94D-7CF21F709F26}" srcOrd="0" destOrd="0" presId="urn:microsoft.com/office/officeart/2005/8/layout/lProcess1"/>
    <dgm:cxn modelId="{08C7019C-D66E-42D5-B794-7AF7E3CE0790}" srcId="{41AFF855-FB74-4BDA-8332-C8045ACE3AF8}" destId="{9C9B496D-F69C-4609-9FF1-368665176137}" srcOrd="1" destOrd="0" parTransId="{74B2E751-88FD-4AA4-817B-04794ECF0B7A}" sibTransId="{89339B51-E158-47F0-B43B-3369EC609F26}"/>
    <dgm:cxn modelId="{7D00CBA6-DC59-4938-A782-AEB337A81E25}" type="presOf" srcId="{5E56D516-EDC3-43CD-A7FC-4238CBD253B8}" destId="{94E35BBE-3D97-4BA5-ACAB-371C2B29F052}" srcOrd="0" destOrd="0" presId="urn:microsoft.com/office/officeart/2005/8/layout/lProcess1"/>
    <dgm:cxn modelId="{37A7EEA9-57B8-428D-A8F8-96A475D56033}" type="presOf" srcId="{AC060FD2-D37A-4D91-981F-02A6FB398A65}" destId="{F451B4D0-3377-468E-BCFC-DD39422FAD9A}" srcOrd="0" destOrd="0" presId="urn:microsoft.com/office/officeart/2005/8/layout/lProcess1"/>
    <dgm:cxn modelId="{FA9EACB5-0612-4F19-AB5E-CACEBD3C3E06}" srcId="{3EB92368-6CEE-428D-BE08-6E97FC4DA0E9}" destId="{6BA4E23A-1FDD-4B7B-9E29-8DEE9C214624}" srcOrd="0" destOrd="0" parTransId="{32E882D1-A8B6-4934-A1F8-11527ECE7080}" sibTransId="{0DDC8121-A295-4BEB-B7F4-D74A1E9F5D53}"/>
    <dgm:cxn modelId="{038C16B9-EE63-4F3E-A086-463481913E52}" type="presOf" srcId="{10E3A99A-C0F6-4218-B47C-527CCB477E06}" destId="{4BFC7306-E459-4D66-A5C1-324AEE1299E6}" srcOrd="0" destOrd="0" presId="urn:microsoft.com/office/officeart/2005/8/layout/lProcess1"/>
    <dgm:cxn modelId="{5AFD33CC-F29C-4925-B3F1-467E4AEC5862}" srcId="{85147151-380D-4D27-8125-C846D43898E8}" destId="{21D860CC-560A-40A6-A864-05D4AD151140}" srcOrd="0" destOrd="0" parTransId="{DB727371-2731-4A35-9E85-456C6F26EF05}" sibTransId="{A9204042-5555-4E3C-A7EB-9AC8FB60FB1A}"/>
    <dgm:cxn modelId="{C6EAB1CE-5EFA-4398-823D-7087DDB76FFB}" type="presOf" srcId="{9269256D-7EB4-4734-89A1-4EDABD7CC0C9}" destId="{0EE595D8-27F3-4754-94A9-460A43FEFB8D}" srcOrd="0" destOrd="0" presId="urn:microsoft.com/office/officeart/2005/8/layout/lProcess1"/>
    <dgm:cxn modelId="{72418DD2-3ED7-4C02-A851-A9665DC7A67A}" type="presOf" srcId="{08BF3BDC-DF50-401F-A74C-BB26CA4E3885}" destId="{521AF0F5-939D-49C4-B35F-3443C2111680}" srcOrd="0" destOrd="0" presId="urn:microsoft.com/office/officeart/2005/8/layout/lProcess1"/>
    <dgm:cxn modelId="{11558CD8-D80E-4B42-8AA4-DA600A700EC1}" type="presOf" srcId="{485105A5-BA64-4DED-B70D-8425A4F4F929}" destId="{9DB5961F-3381-4178-A844-D7B52A194D09}" srcOrd="0" destOrd="0" presId="urn:microsoft.com/office/officeart/2005/8/layout/lProcess1"/>
    <dgm:cxn modelId="{42A25AD9-352A-4020-9FEB-4D97F86C5778}" type="presOf" srcId="{B500AC6B-4A17-4DF8-BD6B-B5AEF0070C21}" destId="{9DC2E829-4712-479F-8012-12D80DA4189B}" srcOrd="0" destOrd="0" presId="urn:microsoft.com/office/officeart/2005/8/layout/lProcess1"/>
    <dgm:cxn modelId="{E4E19ADD-3FA9-4D8E-B246-E77B02D3C000}" type="presOf" srcId="{6BA4E23A-1FDD-4B7B-9E29-8DEE9C214624}" destId="{9B44CE9E-89A5-49E9-85E0-27A8D2E73716}" srcOrd="0" destOrd="0" presId="urn:microsoft.com/office/officeart/2005/8/layout/lProcess1"/>
    <dgm:cxn modelId="{13B7D3E8-C9A6-42FE-9C9F-0952BEF90485}" type="presOf" srcId="{804A6456-30EB-4630-AC6F-D69D7EE65D99}" destId="{431AD7AE-9C0E-4CED-A8D6-91442088B853}" srcOrd="0" destOrd="0" presId="urn:microsoft.com/office/officeart/2005/8/layout/lProcess1"/>
    <dgm:cxn modelId="{927FD0F2-29EC-468A-8D11-B3BEBC3F27B1}" srcId="{5E56D516-EDC3-43CD-A7FC-4238CBD253B8}" destId="{08BF3BDC-DF50-401F-A74C-BB26CA4E3885}" srcOrd="0" destOrd="0" parTransId="{9269256D-7EB4-4734-89A1-4EDABD7CC0C9}" sibTransId="{28100AA0-3677-4259-AAD0-AB74DA84374A}"/>
    <dgm:cxn modelId="{E571A7F6-65E4-40ED-BCE1-43C485D765BA}" srcId="{21D860CC-560A-40A6-A864-05D4AD151140}" destId="{B500AC6B-4A17-4DF8-BD6B-B5AEF0070C21}" srcOrd="0" destOrd="0" parTransId="{D157A0B6-7B0C-4579-9A32-7E80AD665D17}" sibTransId="{06188B1C-1949-4736-B0B5-E1C2B6A80AA2}"/>
    <dgm:cxn modelId="{D9CDC9F7-8BA6-4F42-9F9C-E1F11A4C58B8}" srcId="{85147151-380D-4D27-8125-C846D43898E8}" destId="{485105A5-BA64-4DED-B70D-8425A4F4F929}" srcOrd="1" destOrd="0" parTransId="{2CEF7179-BA91-47CE-A5AC-4D91A0B8D690}" sibTransId="{C7DE4AC4-E983-4C9A-94D1-3AC2A4572C53}"/>
    <dgm:cxn modelId="{A08E1709-8867-46CE-862D-6508A004DD2F}" type="presParOf" srcId="{E08AB3E5-9E04-41CD-8499-668C29F18CEF}" destId="{42066FC4-5E7D-4A79-86DC-46310A4FADA5}" srcOrd="0" destOrd="0" presId="urn:microsoft.com/office/officeart/2005/8/layout/lProcess1"/>
    <dgm:cxn modelId="{B86E0087-9B9C-4C58-91FE-A125D00DFBF9}" type="presParOf" srcId="{42066FC4-5E7D-4A79-86DC-46310A4FADA5}" destId="{4D42959B-C5F0-416D-9C09-DEBC00B9148C}" srcOrd="0" destOrd="0" presId="urn:microsoft.com/office/officeart/2005/8/layout/lProcess1"/>
    <dgm:cxn modelId="{B87E5886-27FA-4369-8F65-504603455634}" type="presParOf" srcId="{42066FC4-5E7D-4A79-86DC-46310A4FADA5}" destId="{3A3AE649-8123-46A3-B61D-4681C970660A}" srcOrd="1" destOrd="0" presId="urn:microsoft.com/office/officeart/2005/8/layout/lProcess1"/>
    <dgm:cxn modelId="{3C8DD710-B3B6-4882-A931-94AD94B5FEB3}" type="presParOf" srcId="{42066FC4-5E7D-4A79-86DC-46310A4FADA5}" destId="{9DC2E829-4712-479F-8012-12D80DA4189B}" srcOrd="2" destOrd="0" presId="urn:microsoft.com/office/officeart/2005/8/layout/lProcess1"/>
    <dgm:cxn modelId="{11DAB397-F06E-424D-B94D-3705EA56A89C}" type="presParOf" srcId="{E08AB3E5-9E04-41CD-8499-668C29F18CEF}" destId="{61BDB3D2-E089-48CF-A258-592302DAE828}" srcOrd="1" destOrd="0" presId="urn:microsoft.com/office/officeart/2005/8/layout/lProcess1"/>
    <dgm:cxn modelId="{BDFD0B9E-B970-44E8-BC9C-F513A875B281}" type="presParOf" srcId="{E08AB3E5-9E04-41CD-8499-668C29F18CEF}" destId="{DE31FF45-9EA3-404C-9319-38C7E798DB6A}" srcOrd="2" destOrd="0" presId="urn:microsoft.com/office/officeart/2005/8/layout/lProcess1"/>
    <dgm:cxn modelId="{6F9360C3-AA24-4352-B5AD-CB8C361EF851}" type="presParOf" srcId="{DE31FF45-9EA3-404C-9319-38C7E798DB6A}" destId="{9DB5961F-3381-4178-A844-D7B52A194D09}" srcOrd="0" destOrd="0" presId="urn:microsoft.com/office/officeart/2005/8/layout/lProcess1"/>
    <dgm:cxn modelId="{927D733D-837E-42C1-B3A9-791459817911}" type="presParOf" srcId="{DE31FF45-9EA3-404C-9319-38C7E798DB6A}" destId="{4BFC7306-E459-4D66-A5C1-324AEE1299E6}" srcOrd="1" destOrd="0" presId="urn:microsoft.com/office/officeart/2005/8/layout/lProcess1"/>
    <dgm:cxn modelId="{E9D7B110-4C80-4823-AE05-CFCDBA1B7F9B}" type="presParOf" srcId="{DE31FF45-9EA3-404C-9319-38C7E798DB6A}" destId="{431AD7AE-9C0E-4CED-A8D6-91442088B853}" srcOrd="2" destOrd="0" presId="urn:microsoft.com/office/officeart/2005/8/layout/lProcess1"/>
    <dgm:cxn modelId="{EF4FBBF0-65C2-40F4-8AD7-A7A5271E8415}" type="presParOf" srcId="{DE31FF45-9EA3-404C-9319-38C7E798DB6A}" destId="{F451B4D0-3377-468E-BCFC-DD39422FAD9A}" srcOrd="3" destOrd="0" presId="urn:microsoft.com/office/officeart/2005/8/layout/lProcess1"/>
    <dgm:cxn modelId="{4F3B1864-D9FC-4382-8FE6-8D0BBDA50564}" type="presParOf" srcId="{DE31FF45-9EA3-404C-9319-38C7E798DB6A}" destId="{EF809DF7-73D2-48E6-835E-DE384947F2F7}" srcOrd="4" destOrd="0" presId="urn:microsoft.com/office/officeart/2005/8/layout/lProcess1"/>
    <dgm:cxn modelId="{7E3404C4-CFF3-4EB4-8E63-457D60D4D2D6}" type="presParOf" srcId="{DE31FF45-9EA3-404C-9319-38C7E798DB6A}" destId="{0DF5E8B1-03AD-4C98-B94D-7CF21F709F26}" srcOrd="5" destOrd="0" presId="urn:microsoft.com/office/officeart/2005/8/layout/lProcess1"/>
    <dgm:cxn modelId="{F2BADD1B-AC49-4D0C-B632-01345C810AC2}" type="presParOf" srcId="{DE31FF45-9EA3-404C-9319-38C7E798DB6A}" destId="{5F420085-4B6B-4511-8F7B-0653DE1E468A}" srcOrd="6" destOrd="0" presId="urn:microsoft.com/office/officeart/2005/8/layout/lProcess1"/>
    <dgm:cxn modelId="{9A430F1D-4C2A-49B3-9E0D-290275C8A7E7}" type="presParOf" srcId="{E08AB3E5-9E04-41CD-8499-668C29F18CEF}" destId="{3275BDF9-F8C9-435E-B4F1-EBA2DEC53884}" srcOrd="3" destOrd="0" presId="urn:microsoft.com/office/officeart/2005/8/layout/lProcess1"/>
    <dgm:cxn modelId="{CC036C1C-FA18-43A8-AB3C-1A8276FC66F6}" type="presParOf" srcId="{E08AB3E5-9E04-41CD-8499-668C29F18CEF}" destId="{097EE8B3-5AC1-48FC-BC96-D2A341B47E02}" srcOrd="4" destOrd="0" presId="urn:microsoft.com/office/officeart/2005/8/layout/lProcess1"/>
    <dgm:cxn modelId="{E8201849-C8D8-41D9-9116-4596CF255371}" type="presParOf" srcId="{097EE8B3-5AC1-48FC-BC96-D2A341B47E02}" destId="{A36FBE95-CFBC-4211-A64D-787672B1A6F1}" srcOrd="0" destOrd="0" presId="urn:microsoft.com/office/officeart/2005/8/layout/lProcess1"/>
    <dgm:cxn modelId="{4A3F90D9-4978-4F36-9863-14D7BF7A79DB}" type="presParOf" srcId="{097EE8B3-5AC1-48FC-BC96-D2A341B47E02}" destId="{FFD84AC2-CDED-4D39-8A28-44E7268E5CC7}" srcOrd="1" destOrd="0" presId="urn:microsoft.com/office/officeart/2005/8/layout/lProcess1"/>
    <dgm:cxn modelId="{D89FB4A1-B184-4DCB-AA5B-6E6746A1831C}" type="presParOf" srcId="{097EE8B3-5AC1-48FC-BC96-D2A341B47E02}" destId="{693F8F78-3734-4F0E-90A2-755E3F3A2FCC}" srcOrd="2" destOrd="0" presId="urn:microsoft.com/office/officeart/2005/8/layout/lProcess1"/>
    <dgm:cxn modelId="{871D2EEC-B49D-4324-B5F3-634ABB0BBC0C}" type="presParOf" srcId="{097EE8B3-5AC1-48FC-BC96-D2A341B47E02}" destId="{33A1E2E0-D55C-43B9-A0FD-C6CC67B5E9D1}" srcOrd="3" destOrd="0" presId="urn:microsoft.com/office/officeart/2005/8/layout/lProcess1"/>
    <dgm:cxn modelId="{EAD96E97-2579-44BC-8EB5-FA6FCCA52812}" type="presParOf" srcId="{097EE8B3-5AC1-48FC-BC96-D2A341B47E02}" destId="{7CA2D602-08D7-4E3E-ABB4-ACEBF9E4BEF1}" srcOrd="4" destOrd="0" presId="urn:microsoft.com/office/officeart/2005/8/layout/lProcess1"/>
    <dgm:cxn modelId="{628BA1F5-86EC-4503-BA6C-E8CD380A8497}" type="presParOf" srcId="{E08AB3E5-9E04-41CD-8499-668C29F18CEF}" destId="{305623B8-BE6A-4B85-9D42-CE9B781BC5C9}" srcOrd="5" destOrd="0" presId="urn:microsoft.com/office/officeart/2005/8/layout/lProcess1"/>
    <dgm:cxn modelId="{511E8744-3B6F-40FC-977B-BE0CA4A793DA}" type="presParOf" srcId="{E08AB3E5-9E04-41CD-8499-668C29F18CEF}" destId="{D1DF092D-F4EB-404B-A1A4-2E059EB82AB5}" srcOrd="6" destOrd="0" presId="urn:microsoft.com/office/officeart/2005/8/layout/lProcess1"/>
    <dgm:cxn modelId="{4DE31E6D-4002-4F7D-A181-73DFA55AEA19}" type="presParOf" srcId="{D1DF092D-F4EB-404B-A1A4-2E059EB82AB5}" destId="{94E35BBE-3D97-4BA5-ACAB-371C2B29F052}" srcOrd="0" destOrd="0" presId="urn:microsoft.com/office/officeart/2005/8/layout/lProcess1"/>
    <dgm:cxn modelId="{70332DE6-9229-4F6E-94A3-6C2098E9BFCB}" type="presParOf" srcId="{D1DF092D-F4EB-404B-A1A4-2E059EB82AB5}" destId="{0EE595D8-27F3-4754-94A9-460A43FEFB8D}" srcOrd="1" destOrd="0" presId="urn:microsoft.com/office/officeart/2005/8/layout/lProcess1"/>
    <dgm:cxn modelId="{BA542944-66B6-42CD-BC28-DE11524D2478}" type="presParOf" srcId="{D1DF092D-F4EB-404B-A1A4-2E059EB82AB5}" destId="{521AF0F5-939D-49C4-B35F-3443C2111680}" srcOrd="2" destOrd="0" presId="urn:microsoft.com/office/officeart/2005/8/layout/lProcess1"/>
    <dgm:cxn modelId="{BFE1F23C-3DD1-4020-8337-2F74E8E50EF9}" type="presParOf" srcId="{E08AB3E5-9E04-41CD-8499-668C29F18CEF}" destId="{265D51C4-571D-4217-B830-77AF8274B30A}" srcOrd="7" destOrd="0" presId="urn:microsoft.com/office/officeart/2005/8/layout/lProcess1"/>
    <dgm:cxn modelId="{2874B40E-4BA6-4D0D-BB2D-3F4A3BD12191}" type="presParOf" srcId="{E08AB3E5-9E04-41CD-8499-668C29F18CEF}" destId="{81169331-50DB-4E9F-8880-35C695639A60}" srcOrd="8" destOrd="0" presId="urn:microsoft.com/office/officeart/2005/8/layout/lProcess1"/>
    <dgm:cxn modelId="{86AA6484-6C75-4D72-BA63-C60C1C382C5F}" type="presParOf" srcId="{81169331-50DB-4E9F-8880-35C695639A60}" destId="{A18EED10-AC8E-44D6-BEF3-7439756AD022}" srcOrd="0" destOrd="0" presId="urn:microsoft.com/office/officeart/2005/8/layout/lProcess1"/>
    <dgm:cxn modelId="{6039A155-D327-45F9-A0A0-526D9C068F14}" type="presParOf" srcId="{81169331-50DB-4E9F-8880-35C695639A60}" destId="{6609C384-AB25-4511-AE92-8F2DA1412E6C}" srcOrd="1" destOrd="0" presId="urn:microsoft.com/office/officeart/2005/8/layout/lProcess1"/>
    <dgm:cxn modelId="{B3EFE553-3D24-439A-BD95-B3516FD4080D}" type="presParOf" srcId="{81169331-50DB-4E9F-8880-35C695639A60}" destId="{9B44CE9E-89A5-49E9-85E0-27A8D2E73716}"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2959B-C5F0-416D-9C09-DEBC00B9148C}">
      <dsp:nvSpPr>
        <dsp:cNvPr id="0" name=""/>
        <dsp:cNvSpPr/>
      </dsp:nvSpPr>
      <dsp:spPr>
        <a:xfrm>
          <a:off x="985" y="53263"/>
          <a:ext cx="1542268" cy="507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IJ Submissions</a:t>
          </a:r>
        </a:p>
      </dsp:txBody>
      <dsp:txXfrm>
        <a:off x="15860" y="68138"/>
        <a:ext cx="1512518" cy="478109"/>
      </dsp:txXfrm>
    </dsp:sp>
    <dsp:sp modelId="{3A3AE649-8123-46A3-B61D-4681C970660A}">
      <dsp:nvSpPr>
        <dsp:cNvPr id="0" name=""/>
        <dsp:cNvSpPr/>
      </dsp:nvSpPr>
      <dsp:spPr>
        <a:xfrm rot="5400000">
          <a:off x="727681" y="605561"/>
          <a:ext cx="88875" cy="888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C2E829-4712-479F-8012-12D80DA4189B}">
      <dsp:nvSpPr>
        <dsp:cNvPr id="0" name=""/>
        <dsp:cNvSpPr/>
      </dsp:nvSpPr>
      <dsp:spPr>
        <a:xfrm>
          <a:off x="985" y="738874"/>
          <a:ext cx="1542268" cy="131455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kern="1200" dirty="0"/>
            <a:t>Nonprofits submit completed application packages to SAAs. </a:t>
          </a:r>
        </a:p>
      </dsp:txBody>
      <dsp:txXfrm>
        <a:off x="39487" y="777376"/>
        <a:ext cx="1465264" cy="1237550"/>
      </dsp:txXfrm>
    </dsp:sp>
    <dsp:sp modelId="{9DB5961F-3381-4178-A844-D7B52A194D09}">
      <dsp:nvSpPr>
        <dsp:cNvPr id="0" name=""/>
        <dsp:cNvSpPr/>
      </dsp:nvSpPr>
      <dsp:spPr>
        <a:xfrm>
          <a:off x="1827654" y="53263"/>
          <a:ext cx="2217010" cy="507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Export Process</a:t>
          </a:r>
        </a:p>
      </dsp:txBody>
      <dsp:txXfrm>
        <a:off x="1842529" y="68138"/>
        <a:ext cx="2187260" cy="478109"/>
      </dsp:txXfrm>
    </dsp:sp>
    <dsp:sp modelId="{4BFC7306-E459-4D66-A5C1-324AEE1299E6}">
      <dsp:nvSpPr>
        <dsp:cNvPr id="0" name=""/>
        <dsp:cNvSpPr/>
      </dsp:nvSpPr>
      <dsp:spPr>
        <a:xfrm rot="5400000">
          <a:off x="2891722" y="605561"/>
          <a:ext cx="88875" cy="888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1AD7AE-9C0E-4CED-A8D6-91442088B853}">
      <dsp:nvSpPr>
        <dsp:cNvPr id="0" name=""/>
        <dsp:cNvSpPr/>
      </dsp:nvSpPr>
      <dsp:spPr>
        <a:xfrm>
          <a:off x="1827654" y="738874"/>
          <a:ext cx="2217010" cy="131455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kern="1200" dirty="0"/>
            <a:t>SAAs will collect all submitted IJs and conduct the Export Process.</a:t>
          </a:r>
        </a:p>
      </dsp:txBody>
      <dsp:txXfrm>
        <a:off x="1866156" y="777376"/>
        <a:ext cx="2140006" cy="1237550"/>
      </dsp:txXfrm>
    </dsp:sp>
    <dsp:sp modelId="{F451B4D0-3377-468E-BCFC-DD39422FAD9A}">
      <dsp:nvSpPr>
        <dsp:cNvPr id="0" name=""/>
        <dsp:cNvSpPr/>
      </dsp:nvSpPr>
      <dsp:spPr>
        <a:xfrm rot="5400000">
          <a:off x="2891722" y="2097866"/>
          <a:ext cx="88875" cy="88875"/>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809DF7-73D2-48E6-835E-DE384947F2F7}">
      <dsp:nvSpPr>
        <dsp:cNvPr id="0" name=""/>
        <dsp:cNvSpPr/>
      </dsp:nvSpPr>
      <dsp:spPr>
        <a:xfrm>
          <a:off x="1827654" y="2231179"/>
          <a:ext cx="2217010" cy="548950"/>
        </a:xfrm>
        <a:prstGeom prst="roundRect">
          <a:avLst>
            <a:gd name="adj" fmla="val 10000"/>
          </a:avLst>
        </a:prstGeom>
        <a:solidFill>
          <a:srgbClr val="BDE9FF">
            <a:alpha val="89804"/>
          </a:srgbClr>
        </a:solidFill>
        <a:ln w="31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i="1" kern="1200" dirty="0">
              <a:solidFill>
                <a:srgbClr val="000000">
                  <a:hueOff val="0"/>
                  <a:satOff val="0"/>
                  <a:lumOff val="0"/>
                  <a:alphaOff val="0"/>
                </a:srgbClr>
              </a:solidFill>
              <a:latin typeface="Franklin Gothic Book" panose="020B0503020102020204"/>
              <a:ea typeface="+mn-ea"/>
              <a:cs typeface="+mn-cs"/>
            </a:rPr>
            <a:t>Note: This is where the export file will be created.</a:t>
          </a:r>
        </a:p>
      </dsp:txBody>
      <dsp:txXfrm>
        <a:off x="1843732" y="2247257"/>
        <a:ext cx="2184854" cy="516794"/>
      </dsp:txXfrm>
    </dsp:sp>
    <dsp:sp modelId="{0DF5E8B1-03AD-4C98-B94D-7CF21F709F26}">
      <dsp:nvSpPr>
        <dsp:cNvPr id="0" name=""/>
        <dsp:cNvSpPr/>
      </dsp:nvSpPr>
      <dsp:spPr>
        <a:xfrm rot="5400000">
          <a:off x="2891722" y="2824567"/>
          <a:ext cx="88875" cy="88875"/>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420085-4B6B-4511-8F7B-0653DE1E468A}">
      <dsp:nvSpPr>
        <dsp:cNvPr id="0" name=""/>
        <dsp:cNvSpPr/>
      </dsp:nvSpPr>
      <dsp:spPr>
        <a:xfrm>
          <a:off x="1827654" y="2957881"/>
          <a:ext cx="2217010" cy="1340724"/>
        </a:xfrm>
        <a:prstGeom prst="roundRect">
          <a:avLst>
            <a:gd name="adj" fmla="val 10000"/>
          </a:avLst>
        </a:prstGeom>
        <a:solidFill>
          <a:srgbClr val="BDE9FF">
            <a:alpha val="89804"/>
          </a:srgbClr>
        </a:solidFill>
        <a:ln w="31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622300">
            <a:lnSpc>
              <a:spcPct val="90000"/>
            </a:lnSpc>
            <a:spcBef>
              <a:spcPct val="0"/>
            </a:spcBef>
            <a:spcAft>
              <a:spcPct val="35000"/>
            </a:spcAft>
            <a:buNone/>
          </a:pPr>
          <a:r>
            <a:rPr lang="en-US" sz="1200" i="1" kern="1200" dirty="0">
              <a:solidFill>
                <a:srgbClr val="000000">
                  <a:hueOff val="0"/>
                  <a:satOff val="0"/>
                  <a:lumOff val="0"/>
                  <a:alphaOff val="0"/>
                </a:srgbClr>
              </a:solidFill>
              <a:latin typeface="Franklin Gothic Book" panose="020B0503020102020204"/>
              <a:ea typeface="+mn-ea"/>
              <a:cs typeface="+mn-cs"/>
            </a:rPr>
            <a:t>Note: SAAs </a:t>
          </a:r>
          <a:r>
            <a:rPr lang="en-US" sz="1200" b="1" i="1" kern="1200" dirty="0">
              <a:solidFill>
                <a:srgbClr val="000000">
                  <a:hueOff val="0"/>
                  <a:satOff val="0"/>
                  <a:lumOff val="0"/>
                  <a:alphaOff val="0"/>
                </a:srgbClr>
              </a:solidFill>
              <a:latin typeface="Franklin Gothic Book" panose="020B0503020102020204"/>
              <a:ea typeface="+mn-ea"/>
              <a:cs typeface="+mn-cs"/>
            </a:rPr>
            <a:t>can</a:t>
          </a:r>
          <a:r>
            <a:rPr lang="en-US" sz="1200" i="1" kern="1200" dirty="0">
              <a:solidFill>
                <a:srgbClr val="000000">
                  <a:hueOff val="0"/>
                  <a:satOff val="0"/>
                  <a:lumOff val="0"/>
                  <a:alphaOff val="0"/>
                </a:srgbClr>
              </a:solidFill>
              <a:latin typeface="Franklin Gothic Book" panose="020B0503020102020204"/>
              <a:ea typeface="+mn-ea"/>
              <a:cs typeface="+mn-cs"/>
            </a:rPr>
            <a:t> utilize the NSGP IJ Export Assistance Data Collection &amp; Cleaning Tool here to format data in a manner more conducive to reviewing and/or scoring IJs in the excel document. </a:t>
          </a:r>
        </a:p>
      </dsp:txBody>
      <dsp:txXfrm>
        <a:off x="1866922" y="2997149"/>
        <a:ext cx="2138474" cy="1262188"/>
      </dsp:txXfrm>
    </dsp:sp>
    <dsp:sp modelId="{A36FBE95-CFBC-4211-A64D-787672B1A6F1}">
      <dsp:nvSpPr>
        <dsp:cNvPr id="0" name=""/>
        <dsp:cNvSpPr/>
      </dsp:nvSpPr>
      <dsp:spPr>
        <a:xfrm>
          <a:off x="4329067" y="53263"/>
          <a:ext cx="1542268" cy="507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SAA Review</a:t>
          </a:r>
        </a:p>
      </dsp:txBody>
      <dsp:txXfrm>
        <a:off x="4343942" y="68138"/>
        <a:ext cx="1512518" cy="478109"/>
      </dsp:txXfrm>
    </dsp:sp>
    <dsp:sp modelId="{FFD84AC2-CDED-4D39-8A28-44E7268E5CC7}">
      <dsp:nvSpPr>
        <dsp:cNvPr id="0" name=""/>
        <dsp:cNvSpPr/>
      </dsp:nvSpPr>
      <dsp:spPr>
        <a:xfrm rot="5400000">
          <a:off x="5055763" y="605561"/>
          <a:ext cx="88875" cy="888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3F8F78-3734-4F0E-90A2-755E3F3A2FCC}">
      <dsp:nvSpPr>
        <dsp:cNvPr id="0" name=""/>
        <dsp:cNvSpPr/>
      </dsp:nvSpPr>
      <dsp:spPr>
        <a:xfrm>
          <a:off x="4329067" y="738874"/>
          <a:ext cx="1542268" cy="131455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kern="1200" dirty="0"/>
            <a:t>SAAs will conduct their review and scoring processes. </a:t>
          </a:r>
        </a:p>
      </dsp:txBody>
      <dsp:txXfrm>
        <a:off x="4367569" y="777376"/>
        <a:ext cx="1465264" cy="1237550"/>
      </dsp:txXfrm>
    </dsp:sp>
    <dsp:sp modelId="{33A1E2E0-D55C-43B9-A0FD-C6CC67B5E9D1}">
      <dsp:nvSpPr>
        <dsp:cNvPr id="0" name=""/>
        <dsp:cNvSpPr/>
      </dsp:nvSpPr>
      <dsp:spPr>
        <a:xfrm rot="5400000">
          <a:off x="5055763" y="2097866"/>
          <a:ext cx="88875" cy="88875"/>
        </a:xfrm>
        <a:prstGeom prst="chevron">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A2D602-08D7-4E3E-ABB4-ACEBF9E4BEF1}">
      <dsp:nvSpPr>
        <dsp:cNvPr id="0" name=""/>
        <dsp:cNvSpPr/>
      </dsp:nvSpPr>
      <dsp:spPr>
        <a:xfrm>
          <a:off x="4336928" y="2231179"/>
          <a:ext cx="1526545" cy="1542176"/>
        </a:xfrm>
        <a:prstGeom prst="roundRect">
          <a:avLst>
            <a:gd name="adj" fmla="val 10000"/>
          </a:avLst>
        </a:prstGeom>
        <a:solidFill>
          <a:srgbClr val="BDE9FF">
            <a:alpha val="89804"/>
          </a:srgbClr>
        </a:solidFill>
        <a:ln w="3175"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100000"/>
            </a:lnSpc>
            <a:spcBef>
              <a:spcPct val="0"/>
            </a:spcBef>
            <a:spcAft>
              <a:spcPts val="0"/>
            </a:spcAft>
            <a:buNone/>
          </a:pPr>
          <a:r>
            <a:rPr lang="en-US" sz="1200" i="1" kern="1200" dirty="0"/>
            <a:t>Note: SAAs may choose to use the NSGP IJ Export Assistance Data Collection &amp; Cleaning Tool to help conduct their scoring/review process if desired. </a:t>
          </a:r>
        </a:p>
      </dsp:txBody>
      <dsp:txXfrm>
        <a:off x="4381639" y="2275890"/>
        <a:ext cx="1437123" cy="1452754"/>
      </dsp:txXfrm>
    </dsp:sp>
    <dsp:sp modelId="{94E35BBE-3D97-4BA5-ACAB-371C2B29F052}">
      <dsp:nvSpPr>
        <dsp:cNvPr id="0" name=""/>
        <dsp:cNvSpPr/>
      </dsp:nvSpPr>
      <dsp:spPr>
        <a:xfrm>
          <a:off x="6155737" y="53263"/>
          <a:ext cx="2313402" cy="507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SAA Prioritization Tracker</a:t>
          </a:r>
        </a:p>
      </dsp:txBody>
      <dsp:txXfrm>
        <a:off x="6170612" y="68138"/>
        <a:ext cx="2283652" cy="478109"/>
      </dsp:txXfrm>
    </dsp:sp>
    <dsp:sp modelId="{0EE595D8-27F3-4754-94A9-460A43FEFB8D}">
      <dsp:nvSpPr>
        <dsp:cNvPr id="0" name=""/>
        <dsp:cNvSpPr/>
      </dsp:nvSpPr>
      <dsp:spPr>
        <a:xfrm rot="5400000">
          <a:off x="7268000" y="605561"/>
          <a:ext cx="88875" cy="888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1AF0F5-939D-49C4-B35F-3443C2111680}">
      <dsp:nvSpPr>
        <dsp:cNvPr id="0" name=""/>
        <dsp:cNvSpPr/>
      </dsp:nvSpPr>
      <dsp:spPr>
        <a:xfrm>
          <a:off x="6155737" y="738874"/>
          <a:ext cx="2313402" cy="131455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kern="1200" dirty="0"/>
            <a:t>Data from the export, paired with the SAA’s review of IJs, will be entered into the SAA Prioritization Tracker.</a:t>
          </a:r>
        </a:p>
      </dsp:txBody>
      <dsp:txXfrm>
        <a:off x="6194239" y="777376"/>
        <a:ext cx="2236398" cy="1237550"/>
      </dsp:txXfrm>
    </dsp:sp>
    <dsp:sp modelId="{A18EED10-AC8E-44D6-BEF3-7439756AD022}">
      <dsp:nvSpPr>
        <dsp:cNvPr id="0" name=""/>
        <dsp:cNvSpPr/>
      </dsp:nvSpPr>
      <dsp:spPr>
        <a:xfrm>
          <a:off x="8753541" y="53263"/>
          <a:ext cx="2031438" cy="507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Submission to FEMA</a:t>
          </a:r>
        </a:p>
      </dsp:txBody>
      <dsp:txXfrm>
        <a:off x="8768416" y="68138"/>
        <a:ext cx="2001688" cy="478109"/>
      </dsp:txXfrm>
    </dsp:sp>
    <dsp:sp modelId="{6609C384-AB25-4511-AE92-8F2DA1412E6C}">
      <dsp:nvSpPr>
        <dsp:cNvPr id="0" name=""/>
        <dsp:cNvSpPr/>
      </dsp:nvSpPr>
      <dsp:spPr>
        <a:xfrm rot="5400000">
          <a:off x="9724822" y="605561"/>
          <a:ext cx="88875" cy="8887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44CE9E-89A5-49E9-85E0-27A8D2E73716}">
      <dsp:nvSpPr>
        <dsp:cNvPr id="0" name=""/>
        <dsp:cNvSpPr/>
      </dsp:nvSpPr>
      <dsp:spPr>
        <a:xfrm>
          <a:off x="8753541" y="738874"/>
          <a:ext cx="2031438" cy="131455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ts val="0"/>
            </a:spcAft>
            <a:buNone/>
          </a:pPr>
          <a:r>
            <a:rPr lang="en-US" sz="1400" kern="1200" dirty="0"/>
            <a:t>SAA submits the Prioritization Tracker and IJs to FEMA via ND Grants. </a:t>
          </a:r>
        </a:p>
      </dsp:txBody>
      <dsp:txXfrm>
        <a:off x="8792043" y="777376"/>
        <a:ext cx="1954434" cy="123755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05425E-23F2-45EE-BD12-651834D67148}" type="datetimeFigureOut">
              <a:rPr lang="en-US" smtClean="0"/>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09E5B-6104-4F05-9425-0A95FF8185F8}" type="slidenum">
              <a:rPr lang="en-US" smtClean="0"/>
              <a:t>‹#›</a:t>
            </a:fld>
            <a:endParaRPr lang="en-US"/>
          </a:p>
        </p:txBody>
      </p:sp>
    </p:spTree>
    <p:extLst>
      <p:ext uri="{BB962C8B-B14F-4D97-AF65-F5344CB8AC3E}">
        <p14:creationId xmlns:p14="http://schemas.microsoft.com/office/powerpoint/2010/main" val="387661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 slide + Image Option 2</a:t>
            </a:r>
          </a:p>
        </p:txBody>
      </p:sp>
      <p:sp>
        <p:nvSpPr>
          <p:cNvPr id="4" name="Slide Number Placeholder 3"/>
          <p:cNvSpPr>
            <a:spLocks noGrp="1"/>
          </p:cNvSpPr>
          <p:nvPr>
            <p:ph type="sldNum" sz="quarter" idx="5"/>
          </p:nvPr>
        </p:nvSpPr>
        <p:spPr/>
        <p:txBody>
          <a:bodyPr/>
          <a:lstStyle/>
          <a:p>
            <a:fld id="{4BAF53EF-993C-FF42-8B62-CEF57763A78D}" type="slidenum">
              <a:rPr lang="en-US" smtClean="0"/>
              <a:t>1</a:t>
            </a:fld>
            <a:endParaRPr lang="en-US"/>
          </a:p>
        </p:txBody>
      </p:sp>
    </p:spTree>
    <p:extLst>
      <p:ext uri="{BB962C8B-B14F-4D97-AF65-F5344CB8AC3E}">
        <p14:creationId xmlns:p14="http://schemas.microsoft.com/office/powerpoint/2010/main" val="4220905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F53EF-993C-FF42-8B62-CEF57763A78D}" type="slidenum">
              <a:rPr lang="en-US" smtClean="0"/>
              <a:t>12</a:t>
            </a:fld>
            <a:endParaRPr lang="en-US" dirty="0"/>
          </a:p>
        </p:txBody>
      </p:sp>
    </p:spTree>
    <p:extLst>
      <p:ext uri="{BB962C8B-B14F-4D97-AF65-F5344CB8AC3E}">
        <p14:creationId xmlns:p14="http://schemas.microsoft.com/office/powerpoint/2010/main" val="2127601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28</a:t>
            </a:fld>
            <a:endParaRPr lang="en-US"/>
          </a:p>
        </p:txBody>
      </p:sp>
    </p:spTree>
    <p:extLst>
      <p:ext uri="{BB962C8B-B14F-4D97-AF65-F5344CB8AC3E}">
        <p14:creationId xmlns:p14="http://schemas.microsoft.com/office/powerpoint/2010/main" val="199185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F53EF-993C-FF42-8B62-CEF57763A78D}" type="slidenum">
              <a:rPr lang="en-US" smtClean="0"/>
              <a:t>29</a:t>
            </a:fld>
            <a:endParaRPr lang="en-US"/>
          </a:p>
        </p:txBody>
      </p:sp>
    </p:spTree>
    <p:extLst>
      <p:ext uri="{BB962C8B-B14F-4D97-AF65-F5344CB8AC3E}">
        <p14:creationId xmlns:p14="http://schemas.microsoft.com/office/powerpoint/2010/main" val="3783208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6851B-6C83-4CDC-BE30-29E7B3A093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BD347-E746-4F2D-B794-B3AC1F2B4E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A24085-BB8C-4CCE-B449-70BDB9C8323E}"/>
              </a:ext>
            </a:extLst>
          </p:cNvPr>
          <p:cNvSpPr>
            <a:spLocks noGrp="1"/>
          </p:cNvSpPr>
          <p:nvPr>
            <p:ph type="dt" sz="half" idx="10"/>
          </p:nvPr>
        </p:nvSpPr>
        <p:spPr/>
        <p:txBody>
          <a:bodyPr/>
          <a:lstStyle/>
          <a:p>
            <a:fld id="{1E661F96-FFF0-4769-AFAD-7789109F9FFC}" type="datetimeFigureOut">
              <a:rPr lang="en-US" smtClean="0"/>
              <a:t>2/23/2023</a:t>
            </a:fld>
            <a:endParaRPr lang="en-US"/>
          </a:p>
        </p:txBody>
      </p:sp>
      <p:sp>
        <p:nvSpPr>
          <p:cNvPr id="5" name="Footer Placeholder 4">
            <a:extLst>
              <a:ext uri="{FF2B5EF4-FFF2-40B4-BE49-F238E27FC236}">
                <a16:creationId xmlns:a16="http://schemas.microsoft.com/office/drawing/2014/main" id="{5260EE6B-679D-4DB5-AA77-41203E196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B44BF-4D18-4650-88AD-37682E6FE636}"/>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256034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1016-B5D4-4A21-985E-A538B7B2D3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A04A99-B852-44A0-BE15-DE44BFAC3C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CF156-9ABD-450C-9061-91421367F6FD}"/>
              </a:ext>
            </a:extLst>
          </p:cNvPr>
          <p:cNvSpPr>
            <a:spLocks noGrp="1"/>
          </p:cNvSpPr>
          <p:nvPr>
            <p:ph type="dt" sz="half" idx="10"/>
          </p:nvPr>
        </p:nvSpPr>
        <p:spPr/>
        <p:txBody>
          <a:bodyPr/>
          <a:lstStyle/>
          <a:p>
            <a:fld id="{1E661F96-FFF0-4769-AFAD-7789109F9FFC}" type="datetimeFigureOut">
              <a:rPr lang="en-US" smtClean="0"/>
              <a:t>2/23/2023</a:t>
            </a:fld>
            <a:endParaRPr lang="en-US"/>
          </a:p>
        </p:txBody>
      </p:sp>
      <p:sp>
        <p:nvSpPr>
          <p:cNvPr id="5" name="Footer Placeholder 4">
            <a:extLst>
              <a:ext uri="{FF2B5EF4-FFF2-40B4-BE49-F238E27FC236}">
                <a16:creationId xmlns:a16="http://schemas.microsoft.com/office/drawing/2014/main" id="{BBF9469C-B7FF-45D2-91C5-45F44DAD0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D1290-4525-46B4-88F5-B127E5544E0F}"/>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1140989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40FEAF-5075-4426-8123-160DEDFB65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7BFBC6-D178-444C-A3C4-EA6AC3014C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11300-15FE-460D-B01B-EB75182EA647}"/>
              </a:ext>
            </a:extLst>
          </p:cNvPr>
          <p:cNvSpPr>
            <a:spLocks noGrp="1"/>
          </p:cNvSpPr>
          <p:nvPr>
            <p:ph type="dt" sz="half" idx="10"/>
          </p:nvPr>
        </p:nvSpPr>
        <p:spPr/>
        <p:txBody>
          <a:bodyPr/>
          <a:lstStyle/>
          <a:p>
            <a:fld id="{1E661F96-FFF0-4769-AFAD-7789109F9FFC}" type="datetimeFigureOut">
              <a:rPr lang="en-US" smtClean="0"/>
              <a:t>2/23/2023</a:t>
            </a:fld>
            <a:endParaRPr lang="en-US"/>
          </a:p>
        </p:txBody>
      </p:sp>
      <p:sp>
        <p:nvSpPr>
          <p:cNvPr id="5" name="Footer Placeholder 4">
            <a:extLst>
              <a:ext uri="{FF2B5EF4-FFF2-40B4-BE49-F238E27FC236}">
                <a16:creationId xmlns:a16="http://schemas.microsoft.com/office/drawing/2014/main" id="{4B83A697-DF36-41D7-BA26-B11E37FCF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46338F-E591-494F-B397-E92625528684}"/>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298685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low ink)">
    <p:bg>
      <p:bgRef idx="1001">
        <a:schemeClr val="bg1"/>
      </p:bgRef>
    </p:bg>
    <p:spTree>
      <p:nvGrpSpPr>
        <p:cNvPr id="1" name=""/>
        <p:cNvGrpSpPr/>
        <p:nvPr/>
      </p:nvGrpSpPr>
      <p:grpSpPr>
        <a:xfrm>
          <a:off x="0" y="0"/>
          <a:ext cx="0" cy="0"/>
          <a:chOff x="0" y="0"/>
          <a:chExt cx="0" cy="0"/>
        </a:xfrm>
      </p:grpSpPr>
      <p:pic>
        <p:nvPicPr>
          <p:cNvPr id="10" name="Picture 9" descr="A view of a city&#10;&#10;Description automatically generated">
            <a:extLst>
              <a:ext uri="{FF2B5EF4-FFF2-40B4-BE49-F238E27FC236}">
                <a16:creationId xmlns:a16="http://schemas.microsoft.com/office/drawing/2014/main" id="{2D061912-18C8-41D6-8A7B-B688E67B5E5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437" y="-10246"/>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738190" y="390543"/>
            <a:ext cx="10708748" cy="1816925"/>
          </a:xfrm>
        </p:spPr>
        <p:txBody>
          <a:bodyPr lIns="0" tIns="0" rIns="0" bIns="0" anchor="b" anchorCtr="0">
            <a:noAutofit/>
          </a:bodyPr>
          <a:lstStyle>
            <a:lvl1pPr>
              <a:lnSpc>
                <a:spcPct val="90000"/>
              </a:lnSpc>
              <a:defRPr sz="5400" b="0" i="0">
                <a:solidFill>
                  <a:schemeClr val="bg1"/>
                </a:solidFill>
                <a:latin typeface="Franklin Gothic Medium" panose="020B0603020102020204" pitchFamily="34" charset="0"/>
                <a:cs typeface="Times New Roman" panose="02020603050405020304" pitchFamily="18" charset="0"/>
              </a:defRPr>
            </a:lvl1pPr>
          </a:lstStyle>
          <a:p>
            <a:r>
              <a:rPr lang="en-US"/>
              <a:t>Click to edit Master title style</a:t>
            </a:r>
          </a:p>
        </p:txBody>
      </p:sp>
      <p:sp>
        <p:nvSpPr>
          <p:cNvPr id="6" name="Text Placeholder 5"/>
          <p:cNvSpPr>
            <a:spLocks noGrp="1"/>
          </p:cNvSpPr>
          <p:nvPr>
            <p:ph type="body" sz="quarter" idx="10"/>
          </p:nvPr>
        </p:nvSpPr>
        <p:spPr>
          <a:xfrm>
            <a:off x="738189" y="2280634"/>
            <a:ext cx="10708748" cy="1148366"/>
          </a:xfrm>
        </p:spPr>
        <p:txBody>
          <a:bodyPr lIns="0" tIns="0" rIns="0" bIns="0">
            <a:normAutofit/>
          </a:bodyPr>
          <a:lstStyle>
            <a:lvl1pPr marL="0" indent="0">
              <a:buNone/>
              <a:defRPr sz="2400" b="0" i="0">
                <a:solidFill>
                  <a:schemeClr val="bg1"/>
                </a:solidFill>
                <a:latin typeface="Franklin Gothic Medium" panose="020B0603020102020204" pitchFamily="34" charset="0"/>
                <a:cs typeface="Times New Roman" panose="02020603050405020304" pitchFamily="18" charset="0"/>
              </a:defRPr>
            </a:lvl1pPr>
          </a:lstStyle>
          <a:p>
            <a:pPr lvl="0"/>
            <a:r>
              <a:rPr lang="en-US"/>
              <a:t>Click to edit Master text styles</a:t>
            </a:r>
          </a:p>
        </p:txBody>
      </p:sp>
      <p:pic>
        <p:nvPicPr>
          <p:cNvPr id="7" name="Picture 6">
            <a:extLst>
              <a:ext uri="{FF2B5EF4-FFF2-40B4-BE49-F238E27FC236}">
                <a16:creationId xmlns:a16="http://schemas.microsoft.com/office/drawing/2014/main" id="{4877AD55-8AE7-B04C-A183-19CD2864A015}"/>
              </a:ext>
            </a:extLst>
          </p:cNvPr>
          <p:cNvPicPr>
            <a:picLocks noChangeAspect="1"/>
          </p:cNvPicPr>
          <p:nvPr userDrawn="1"/>
        </p:nvPicPr>
        <p:blipFill>
          <a:blip r:embed="rId3"/>
          <a:stretch>
            <a:fillRect/>
          </a:stretch>
        </p:blipFill>
        <p:spPr>
          <a:xfrm>
            <a:off x="738189" y="3829059"/>
            <a:ext cx="3698875" cy="1318085"/>
          </a:xfrm>
          <a:prstGeom prst="rect">
            <a:avLst/>
          </a:prstGeom>
        </p:spPr>
      </p:pic>
    </p:spTree>
    <p:extLst>
      <p:ext uri="{BB962C8B-B14F-4D97-AF65-F5344CB8AC3E}">
        <p14:creationId xmlns:p14="http://schemas.microsoft.com/office/powerpoint/2010/main" val="138353946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2098850"/>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6322005"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Content Placeholder 5"/>
          <p:cNvSpPr>
            <a:spLocks noGrp="1"/>
          </p:cNvSpPr>
          <p:nvPr>
            <p:ph sz="quarter" idx="4" hasCustomPrompt="1"/>
          </p:nvPr>
        </p:nvSpPr>
        <p:spPr>
          <a:xfrm>
            <a:off x="6322005" y="2098850"/>
            <a:ext cx="5131808" cy="3473276"/>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p:cNvSpPr>
            <a:spLocks noGrp="1"/>
          </p:cNvSpPr>
          <p:nvPr>
            <p:ph type="body" sz="quarter" idx="12" hasCustomPrompt="1"/>
          </p:nvPr>
        </p:nvSpPr>
        <p:spPr>
          <a:xfrm>
            <a:off x="711200"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0"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Footer Placeholder 10">
            <a:extLst>
              <a:ext uri="{FF2B5EF4-FFF2-40B4-BE49-F238E27FC236}">
                <a16:creationId xmlns:a16="http://schemas.microsoft.com/office/drawing/2014/main" id="{4F15D596-468E-7240-AEF9-BE74880DA9D6}"/>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2" name="Slide Number Placeholder 11">
            <a:extLst>
              <a:ext uri="{FF2B5EF4-FFF2-40B4-BE49-F238E27FC236}">
                <a16:creationId xmlns:a16="http://schemas.microsoft.com/office/drawing/2014/main" id="{BA1FB061-3945-984E-B19F-EFD8A4ED4959}"/>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3" name="Picture 12">
            <a:extLst>
              <a:ext uri="{FF2B5EF4-FFF2-40B4-BE49-F238E27FC236}">
                <a16:creationId xmlns:a16="http://schemas.microsoft.com/office/drawing/2014/main" id="{DD078AD1-E2AC-7E43-A28E-6A771C68E958}"/>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196670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low ink)">
    <p:spTree>
      <p:nvGrpSpPr>
        <p:cNvPr id="1" name=""/>
        <p:cNvGrpSpPr/>
        <p:nvPr/>
      </p:nvGrpSpPr>
      <p:grpSpPr>
        <a:xfrm>
          <a:off x="0" y="0"/>
          <a:ext cx="0" cy="0"/>
          <a:chOff x="0" y="0"/>
          <a:chExt cx="0" cy="0"/>
        </a:xfrm>
      </p:grpSpPr>
      <p:sp>
        <p:nvSpPr>
          <p:cNvPr id="3" name="Title 2"/>
          <p:cNvSpPr>
            <a:spLocks noGrp="1"/>
          </p:cNvSpPr>
          <p:nvPr>
            <p:ph type="title"/>
          </p:nvPr>
        </p:nvSpPr>
        <p:spPr>
          <a:xfrm>
            <a:off x="738189" y="2164956"/>
            <a:ext cx="10715627" cy="743347"/>
          </a:xfrm>
        </p:spPr>
        <p:txBody>
          <a:bodyPr>
            <a:normAutofit/>
          </a:bodyPr>
          <a:lstStyle>
            <a:lvl1pPr>
              <a:defRPr sz="4000" b="0">
                <a:solidFill>
                  <a:srgbClr val="005288"/>
                </a:solidFill>
                <a:latin typeface="+mj-lt"/>
                <a:cs typeface="Arial"/>
              </a:defRPr>
            </a:lvl1pPr>
          </a:lstStyle>
          <a:p>
            <a:r>
              <a:rPr lang="en-US"/>
              <a:t>Click to edit Master title style</a:t>
            </a:r>
          </a:p>
        </p:txBody>
      </p:sp>
      <p:sp>
        <p:nvSpPr>
          <p:cNvPr id="6" name="Text Placeholder 5"/>
          <p:cNvSpPr>
            <a:spLocks noGrp="1"/>
          </p:cNvSpPr>
          <p:nvPr>
            <p:ph type="body" sz="quarter" idx="10"/>
          </p:nvPr>
        </p:nvSpPr>
        <p:spPr>
          <a:xfrm>
            <a:off x="745067" y="2895600"/>
            <a:ext cx="10708748" cy="1148366"/>
          </a:xfrm>
        </p:spPr>
        <p:txBody>
          <a:bodyPr>
            <a:normAutofit/>
          </a:bodyPr>
          <a:lstStyle>
            <a:lvl1pPr marL="0" indent="0">
              <a:buNone/>
              <a:defRPr sz="1600">
                <a:solidFill>
                  <a:srgbClr val="43484E"/>
                </a:solidFill>
                <a:latin typeface="+mj-lt"/>
                <a:cs typeface="Arial"/>
              </a:defRPr>
            </a:lvl1pPr>
          </a:lstStyle>
          <a:p>
            <a:pPr lvl="0"/>
            <a:r>
              <a:rPr lang="en-US"/>
              <a:t>Click to edit Master text styles</a:t>
            </a:r>
          </a:p>
        </p:txBody>
      </p:sp>
      <p:pic>
        <p:nvPicPr>
          <p:cNvPr id="5" name="Picture 4">
            <a:extLst>
              <a:ext uri="{FF2B5EF4-FFF2-40B4-BE49-F238E27FC236}">
                <a16:creationId xmlns:a16="http://schemas.microsoft.com/office/drawing/2014/main" id="{C8007AB3-9044-9E49-80A1-0B6479D03B88}"/>
              </a:ext>
            </a:extLst>
          </p:cNvPr>
          <p:cNvPicPr>
            <a:picLocks noChangeAspect="1"/>
          </p:cNvPicPr>
          <p:nvPr userDrawn="1"/>
        </p:nvPicPr>
        <p:blipFill>
          <a:blip r:embed="rId2"/>
          <a:stretch>
            <a:fillRect/>
          </a:stretch>
        </p:blipFill>
        <p:spPr>
          <a:xfrm>
            <a:off x="745067" y="4372332"/>
            <a:ext cx="3269721" cy="1165157"/>
          </a:xfrm>
          <a:prstGeom prst="rect">
            <a:avLst/>
          </a:prstGeom>
        </p:spPr>
      </p:pic>
    </p:spTree>
    <p:extLst>
      <p:ext uri="{BB962C8B-B14F-4D97-AF65-F5344CB8AC3E}">
        <p14:creationId xmlns:p14="http://schemas.microsoft.com/office/powerpoint/2010/main" val="754117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low ink)">
    <p:bg>
      <p:bgRef idx="1001">
        <a:schemeClr val="bg1"/>
      </p:bgRef>
    </p:bg>
    <p:spTree>
      <p:nvGrpSpPr>
        <p:cNvPr id="1" name=""/>
        <p:cNvGrpSpPr/>
        <p:nvPr/>
      </p:nvGrpSpPr>
      <p:grpSpPr>
        <a:xfrm>
          <a:off x="0" y="0"/>
          <a:ext cx="0" cy="0"/>
          <a:chOff x="0" y="0"/>
          <a:chExt cx="0" cy="0"/>
        </a:xfrm>
      </p:grpSpPr>
      <p:pic>
        <p:nvPicPr>
          <p:cNvPr id="10" name="Picture 9" descr="A view of a city&#10;&#10;Description automatically generated">
            <a:extLst>
              <a:ext uri="{FF2B5EF4-FFF2-40B4-BE49-F238E27FC236}">
                <a16:creationId xmlns:a16="http://schemas.microsoft.com/office/drawing/2014/main" id="{2D061912-18C8-41D6-8A7B-B688E67B5E5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719D287-29F9-DE44-9F1C-D54D423E2DB4}"/>
              </a:ext>
            </a:extLst>
          </p:cNvPr>
          <p:cNvSpPr/>
          <p:nvPr userDrawn="1"/>
        </p:nvSpPr>
        <p:spPr>
          <a:xfrm>
            <a:off x="-3437" y="-10246"/>
            <a:ext cx="12192000" cy="6858002"/>
          </a:xfrm>
          <a:prstGeom prst="rect">
            <a:avLst/>
          </a:prstGeom>
          <a:solidFill>
            <a:srgbClr val="005288">
              <a:alpha val="67059"/>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itle 2"/>
          <p:cNvSpPr>
            <a:spLocks noGrp="1"/>
          </p:cNvSpPr>
          <p:nvPr>
            <p:ph type="title"/>
          </p:nvPr>
        </p:nvSpPr>
        <p:spPr>
          <a:xfrm>
            <a:off x="738190" y="390543"/>
            <a:ext cx="10708748" cy="1816925"/>
          </a:xfrm>
        </p:spPr>
        <p:txBody>
          <a:bodyPr lIns="0" tIns="0" rIns="0" bIns="0" anchor="b" anchorCtr="0">
            <a:noAutofit/>
          </a:bodyPr>
          <a:lstStyle>
            <a:lvl1pPr>
              <a:lnSpc>
                <a:spcPct val="90000"/>
              </a:lnSpc>
              <a:defRPr sz="5400" b="0" i="0">
                <a:solidFill>
                  <a:schemeClr val="bg1"/>
                </a:solidFill>
                <a:latin typeface="Franklin Gothic Medium" panose="020B0603020102020204" pitchFamily="34" charset="0"/>
                <a:cs typeface="Times New Roman" panose="02020603050405020304" pitchFamily="18" charset="0"/>
              </a:defRPr>
            </a:lvl1pPr>
          </a:lstStyle>
          <a:p>
            <a:r>
              <a:rPr lang="en-US"/>
              <a:t>Click to edit Master title style</a:t>
            </a:r>
          </a:p>
        </p:txBody>
      </p:sp>
      <p:sp>
        <p:nvSpPr>
          <p:cNvPr id="6" name="Text Placeholder 5"/>
          <p:cNvSpPr>
            <a:spLocks noGrp="1"/>
          </p:cNvSpPr>
          <p:nvPr>
            <p:ph type="body" sz="quarter" idx="10"/>
          </p:nvPr>
        </p:nvSpPr>
        <p:spPr>
          <a:xfrm>
            <a:off x="738189" y="2280634"/>
            <a:ext cx="10708748" cy="1148366"/>
          </a:xfrm>
        </p:spPr>
        <p:txBody>
          <a:bodyPr lIns="0" tIns="0" rIns="0" bIns="0">
            <a:normAutofit/>
          </a:bodyPr>
          <a:lstStyle>
            <a:lvl1pPr marL="0" indent="0">
              <a:buNone/>
              <a:defRPr sz="2400" b="0" i="0">
                <a:solidFill>
                  <a:schemeClr val="bg1"/>
                </a:solidFill>
                <a:latin typeface="Franklin Gothic Medium" panose="020B0603020102020204" pitchFamily="34" charset="0"/>
                <a:cs typeface="Times New Roman" panose="02020603050405020304" pitchFamily="18" charset="0"/>
              </a:defRPr>
            </a:lvl1pPr>
          </a:lstStyle>
          <a:p>
            <a:pPr lvl="0"/>
            <a:r>
              <a:rPr lang="en-US"/>
              <a:t>Click to edit Master text styles</a:t>
            </a:r>
          </a:p>
        </p:txBody>
      </p:sp>
      <p:pic>
        <p:nvPicPr>
          <p:cNvPr id="7" name="Picture 6">
            <a:extLst>
              <a:ext uri="{FF2B5EF4-FFF2-40B4-BE49-F238E27FC236}">
                <a16:creationId xmlns:a16="http://schemas.microsoft.com/office/drawing/2014/main" id="{4877AD55-8AE7-B04C-A183-19CD2864A015}"/>
              </a:ext>
            </a:extLst>
          </p:cNvPr>
          <p:cNvPicPr>
            <a:picLocks noChangeAspect="1"/>
          </p:cNvPicPr>
          <p:nvPr userDrawn="1"/>
        </p:nvPicPr>
        <p:blipFill>
          <a:blip r:embed="rId3"/>
          <a:stretch>
            <a:fillRect/>
          </a:stretch>
        </p:blipFill>
        <p:spPr>
          <a:xfrm>
            <a:off x="738189" y="3829059"/>
            <a:ext cx="3698875" cy="1318085"/>
          </a:xfrm>
          <a:prstGeom prst="rect">
            <a:avLst/>
          </a:prstGeom>
        </p:spPr>
      </p:pic>
    </p:spTree>
    <p:extLst>
      <p:ext uri="{BB962C8B-B14F-4D97-AF65-F5344CB8AC3E}">
        <p14:creationId xmlns:p14="http://schemas.microsoft.com/office/powerpoint/2010/main" val="281611978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5288"/>
        </a:solid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C5259B2E-2FEF-A64F-8760-8691A70A60E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a:t>Divider slide</a:t>
            </a:r>
          </a:p>
        </p:txBody>
      </p:sp>
      <p:sp>
        <p:nvSpPr>
          <p:cNvPr id="9" name="Text Placeholder 5">
            <a:extLst>
              <a:ext uri="{FF2B5EF4-FFF2-40B4-BE49-F238E27FC236}">
                <a16:creationId xmlns:a16="http://schemas.microsoft.com/office/drawing/2014/main" id="{F0C131CE-4E30-DE4B-AB8A-A8FD12FA2819}"/>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1950082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2"/>
        </a:solidFill>
        <a:effectLst/>
      </p:bgPr>
    </p:bg>
    <p:spTree>
      <p:nvGrpSpPr>
        <p:cNvPr id="1" name=""/>
        <p:cNvGrpSpPr/>
        <p:nvPr/>
      </p:nvGrpSpPr>
      <p:grpSpPr>
        <a:xfrm>
          <a:off x="0" y="0"/>
          <a:ext cx="0" cy="0"/>
          <a:chOff x="0" y="0"/>
          <a:chExt cx="0" cy="0"/>
        </a:xfrm>
      </p:grpSpPr>
      <p:pic>
        <p:nvPicPr>
          <p:cNvPr id="4" name="Picture 3" descr="A large body of water surrounded by trees&#10;&#10;Description automatically generated">
            <a:extLst>
              <a:ext uri="{FF2B5EF4-FFF2-40B4-BE49-F238E27FC236}">
                <a16:creationId xmlns:a16="http://schemas.microsoft.com/office/drawing/2014/main" id="{C1919607-8AD0-4466-BC03-467A0DAC819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B43380E8-22F6-1840-9848-D52F39AFD78E}"/>
              </a:ext>
            </a:extLst>
          </p:cNvPr>
          <p:cNvSpPr/>
          <p:nvPr userDrawn="1"/>
        </p:nvSpPr>
        <p:spPr>
          <a:xfrm>
            <a:off x="0" y="0"/>
            <a:ext cx="12192000" cy="6858000"/>
          </a:xfrm>
          <a:prstGeom prst="rect">
            <a:avLst/>
          </a:prstGeom>
          <a:solidFill>
            <a:srgbClr val="005288">
              <a:alpha val="78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itle 2">
            <a:extLst>
              <a:ext uri="{FF2B5EF4-FFF2-40B4-BE49-F238E27FC236}">
                <a16:creationId xmlns:a16="http://schemas.microsoft.com/office/drawing/2014/main" id="{F6AFE8EF-C433-A04D-8FA7-421BB355AC3E}"/>
              </a:ext>
            </a:extLst>
          </p:cNvPr>
          <p:cNvSpPr>
            <a:spLocks noGrp="1"/>
          </p:cNvSpPr>
          <p:nvPr>
            <p:ph type="title" hasCustomPrompt="1"/>
          </p:nvPr>
        </p:nvSpPr>
        <p:spPr>
          <a:xfrm>
            <a:off x="738189" y="2579484"/>
            <a:ext cx="10715627" cy="743347"/>
          </a:xfrm>
        </p:spPr>
        <p:txBody>
          <a:bodyPr>
            <a:normAutofit/>
          </a:bodyPr>
          <a:lstStyle>
            <a:lvl1pPr>
              <a:defRPr sz="4000" b="0">
                <a:solidFill>
                  <a:schemeClr val="bg1"/>
                </a:solidFill>
                <a:latin typeface="+mj-lt"/>
                <a:cs typeface="Arial"/>
              </a:defRPr>
            </a:lvl1pPr>
          </a:lstStyle>
          <a:p>
            <a:r>
              <a:rPr lang="en-US"/>
              <a:t>Divider slide + image</a:t>
            </a:r>
          </a:p>
        </p:txBody>
      </p:sp>
      <p:sp>
        <p:nvSpPr>
          <p:cNvPr id="14" name="Text Placeholder 5">
            <a:extLst>
              <a:ext uri="{FF2B5EF4-FFF2-40B4-BE49-F238E27FC236}">
                <a16:creationId xmlns:a16="http://schemas.microsoft.com/office/drawing/2014/main" id="{B1F6F3CA-DCA5-7D4E-AA81-4152972D5513}"/>
              </a:ext>
            </a:extLst>
          </p:cNvPr>
          <p:cNvSpPr>
            <a:spLocks noGrp="1"/>
          </p:cNvSpPr>
          <p:nvPr>
            <p:ph type="body" sz="quarter" idx="10"/>
          </p:nvPr>
        </p:nvSpPr>
        <p:spPr>
          <a:xfrm>
            <a:off x="745067" y="3310128"/>
            <a:ext cx="10708748" cy="1148366"/>
          </a:xfrm>
        </p:spPr>
        <p:txBody>
          <a:bodyPr>
            <a:normAutofit/>
          </a:bodyPr>
          <a:lstStyle>
            <a:lvl1pPr marL="0" indent="0">
              <a:buNone/>
              <a:defRPr sz="1600">
                <a:solidFill>
                  <a:schemeClr val="bg1"/>
                </a:solidFill>
                <a:latin typeface="+mj-lt"/>
                <a:cs typeface="Arial"/>
              </a:defRPr>
            </a:lvl1pPr>
          </a:lstStyle>
          <a:p>
            <a:pPr lvl="0"/>
            <a:r>
              <a:rPr lang="en-US"/>
              <a:t>Click to edit Master text styles</a:t>
            </a:r>
          </a:p>
        </p:txBody>
      </p:sp>
    </p:spTree>
    <p:extLst>
      <p:ext uri="{BB962C8B-B14F-4D97-AF65-F5344CB8AC3E}">
        <p14:creationId xmlns:p14="http://schemas.microsoft.com/office/powerpoint/2010/main" val="958277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738189" y="1524000"/>
            <a:ext cx="10715627" cy="410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3" name="Title 12">
            <a:extLst>
              <a:ext uri="{FF2B5EF4-FFF2-40B4-BE49-F238E27FC236}">
                <a16:creationId xmlns:a16="http://schemas.microsoft.com/office/drawing/2014/main" id="{C5415B20-894C-9F4F-8C45-42C9CA8DDC43}"/>
              </a:ext>
            </a:extLst>
          </p:cNvPr>
          <p:cNvSpPr>
            <a:spLocks noGrp="1"/>
          </p:cNvSpPr>
          <p:nvPr>
            <p:ph type="title"/>
          </p:nvPr>
        </p:nvSpPr>
        <p:spPr/>
        <p:txBody>
          <a:bodyPr/>
          <a:lstStyle>
            <a:lvl1pPr>
              <a:defRPr>
                <a:solidFill>
                  <a:srgbClr val="005288"/>
                </a:solidFill>
              </a:defRPr>
            </a:lvl1pPr>
          </a:lstStyle>
          <a:p>
            <a:r>
              <a:rPr lang="en-US"/>
              <a:t>Click to edit Master title style</a:t>
            </a:r>
          </a:p>
        </p:txBody>
      </p:sp>
      <p:sp>
        <p:nvSpPr>
          <p:cNvPr id="14" name="Slide Number Placeholder 7">
            <a:extLst>
              <a:ext uri="{FF2B5EF4-FFF2-40B4-BE49-F238E27FC236}">
                <a16:creationId xmlns:a16="http://schemas.microsoft.com/office/drawing/2014/main" id="{A4106D1A-06B2-FC45-A02C-546D1A72DA3A}"/>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sp>
        <p:nvSpPr>
          <p:cNvPr id="15" name="Footer Placeholder 10">
            <a:extLst>
              <a:ext uri="{FF2B5EF4-FFF2-40B4-BE49-F238E27FC236}">
                <a16:creationId xmlns:a16="http://schemas.microsoft.com/office/drawing/2014/main" id="{DD99A83E-845A-484A-843A-24FDEA183558}"/>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a:t>
            </a:r>
          </a:p>
        </p:txBody>
      </p:sp>
      <p:pic>
        <p:nvPicPr>
          <p:cNvPr id="3" name="Picture 2">
            <a:extLst>
              <a:ext uri="{FF2B5EF4-FFF2-40B4-BE49-F238E27FC236}">
                <a16:creationId xmlns:a16="http://schemas.microsoft.com/office/drawing/2014/main" id="{818619E4-EB49-D04C-9F79-4BB3758FD4C9}"/>
              </a:ext>
            </a:extLst>
          </p:cNvPr>
          <p:cNvPicPr>
            <a:picLocks noChangeAspect="1"/>
          </p:cNvPicPr>
          <p:nvPr userDrawn="1"/>
        </p:nvPicPr>
        <p:blipFill>
          <a:blip r:embed="rId2"/>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537006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1204149" y="2300174"/>
            <a:ext cx="9746075" cy="880064"/>
          </a:xfrm>
          <a:prstGeom prst="rect">
            <a:avLst/>
          </a:prstGeom>
        </p:spPr>
        <p:txBody>
          <a:bodyPr lIns="64251" tIns="32125" rIns="64251" bIns="32125"/>
          <a:lstStyle>
            <a:lvl1pPr algn="l">
              <a:lnSpc>
                <a:spcPts val="5000"/>
              </a:lnSpc>
              <a:spcBef>
                <a:spcPts val="7500"/>
              </a:spcBef>
              <a:spcAft>
                <a:spcPts val="0"/>
              </a:spcAft>
              <a:defRPr sz="4600" baseline="0">
                <a:solidFill>
                  <a:srgbClr val="005288"/>
                </a:solidFill>
              </a:defRPr>
            </a:lvl1pPr>
          </a:lstStyle>
          <a:p>
            <a:r>
              <a:rPr lang="en-US"/>
              <a:t>Click to add text</a:t>
            </a:r>
          </a:p>
        </p:txBody>
      </p:sp>
      <p:sp>
        <p:nvSpPr>
          <p:cNvPr id="22" name="Subtitle 2"/>
          <p:cNvSpPr>
            <a:spLocks noGrp="1"/>
          </p:cNvSpPr>
          <p:nvPr>
            <p:ph type="subTitle" idx="1" hasCustomPrompt="1"/>
          </p:nvPr>
        </p:nvSpPr>
        <p:spPr>
          <a:xfrm>
            <a:off x="1204152" y="3202727"/>
            <a:ext cx="9746073"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4600" cap="none" baseline="0">
                <a:solidFill>
                  <a:srgbClr val="5A5B5D"/>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a:t>Click to add text</a:t>
            </a:r>
          </a:p>
        </p:txBody>
      </p:sp>
      <p:sp>
        <p:nvSpPr>
          <p:cNvPr id="4" name="Footer Placeholder 3">
            <a:extLst>
              <a:ext uri="{FF2B5EF4-FFF2-40B4-BE49-F238E27FC236}">
                <a16:creationId xmlns:a16="http://schemas.microsoft.com/office/drawing/2014/main" id="{8CDF2BF6-D194-1343-93BA-82E52542D36B}"/>
              </a:ext>
            </a:extLst>
          </p:cNvPr>
          <p:cNvSpPr>
            <a:spLocks noGrp="1"/>
          </p:cNvSpPr>
          <p:nvPr>
            <p:ph type="ftr" sz="quarter" idx="11"/>
          </p:nvPr>
        </p:nvSpPr>
        <p:spPr/>
        <p:txBody>
          <a:bodyPr/>
          <a:lstStyle/>
          <a:p>
            <a:r>
              <a:rPr lang="en-US"/>
              <a:t>Federal Emergency Management Agency</a:t>
            </a:r>
          </a:p>
        </p:txBody>
      </p:sp>
      <p:sp>
        <p:nvSpPr>
          <p:cNvPr id="8" name="Slide Number Placeholder 7">
            <a:extLst>
              <a:ext uri="{FF2B5EF4-FFF2-40B4-BE49-F238E27FC236}">
                <a16:creationId xmlns:a16="http://schemas.microsoft.com/office/drawing/2014/main" id="{2506CF50-EC7F-7045-8A7E-444D3AE99702}"/>
              </a:ext>
            </a:extLst>
          </p:cNvPr>
          <p:cNvSpPr>
            <a:spLocks noGrp="1"/>
          </p:cNvSpPr>
          <p:nvPr>
            <p:ph type="sldNum" sz="quarter" idx="12"/>
          </p:nvPr>
        </p:nvSpPr>
        <p:spPr/>
        <p:txBody>
          <a:bodyPr/>
          <a:lstStyle>
            <a:lvl1pPr>
              <a:defRPr>
                <a:solidFill>
                  <a:srgbClr val="5A5B5D"/>
                </a:solidFill>
              </a:defRPr>
            </a:lvl1pPr>
          </a:lstStyle>
          <a:p>
            <a:fld id="{8FCC257D-A786-9244-9E17-CE618C8B9275}" type="slidenum">
              <a:rPr lang="en-US" smtClean="0"/>
              <a:pPr/>
              <a:t>‹#›</a:t>
            </a:fld>
            <a:endParaRPr lang="en-US"/>
          </a:p>
        </p:txBody>
      </p:sp>
      <p:sp>
        <p:nvSpPr>
          <p:cNvPr id="7" name="Footer Placeholder 10">
            <a:extLst>
              <a:ext uri="{FF2B5EF4-FFF2-40B4-BE49-F238E27FC236}">
                <a16:creationId xmlns:a16="http://schemas.microsoft.com/office/drawing/2014/main" id="{CC62EF53-F675-B345-BC80-8CCA23A8FCD2}"/>
              </a:ext>
            </a:extLst>
          </p:cNvPr>
          <p:cNvSpPr txBox="1">
            <a:spLocks/>
          </p:cNvSpPr>
          <p:nvPr userDrawn="1"/>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ln>
                  <a:noFill/>
                </a:ln>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solidFill>
                  <a:srgbClr val="5A5B5D"/>
                </a:solidFill>
              </a:rPr>
              <a:t>Federal Emergency Management Agency</a:t>
            </a:r>
          </a:p>
        </p:txBody>
      </p:sp>
      <p:sp>
        <p:nvSpPr>
          <p:cNvPr id="9" name="Slide Number Placeholder 11">
            <a:extLst>
              <a:ext uri="{FF2B5EF4-FFF2-40B4-BE49-F238E27FC236}">
                <a16:creationId xmlns:a16="http://schemas.microsoft.com/office/drawing/2014/main" id="{F55905DA-9C4D-EE4A-8870-6FB2EB81F1D1}"/>
              </a:ext>
            </a:extLst>
          </p:cNvPr>
          <p:cNvSpPr txBox="1">
            <a:spLocks/>
          </p:cNvSpPr>
          <p:nvPr userDrawn="1"/>
        </p:nvSpPr>
        <p:spPr>
          <a:xfrm>
            <a:off x="10539413" y="6173791"/>
            <a:ext cx="91440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CC257D-A786-9244-9E17-CE618C8B9275}" type="slidenum">
              <a:rPr lang="en-US" smtClean="0">
                <a:solidFill>
                  <a:srgbClr val="5A5B5D"/>
                </a:solidFill>
              </a:rPr>
              <a:pPr/>
              <a:t>‹#›</a:t>
            </a:fld>
            <a:endParaRPr lang="en-US">
              <a:solidFill>
                <a:srgbClr val="5A5B5D"/>
              </a:solidFill>
            </a:endParaRPr>
          </a:p>
        </p:txBody>
      </p:sp>
      <p:pic>
        <p:nvPicPr>
          <p:cNvPr id="10" name="Picture 9">
            <a:extLst>
              <a:ext uri="{FF2B5EF4-FFF2-40B4-BE49-F238E27FC236}">
                <a16:creationId xmlns:a16="http://schemas.microsoft.com/office/drawing/2014/main" id="{EB4236FD-D275-D549-B0E5-35B58EAE678A}"/>
              </a:ext>
            </a:extLst>
          </p:cNvPr>
          <p:cNvPicPr>
            <a:picLocks noChangeAspect="1"/>
          </p:cNvPicPr>
          <p:nvPr userDrawn="1"/>
        </p:nvPicPr>
        <p:blipFill>
          <a:blip r:embed="rId2"/>
          <a:stretch>
            <a:fillRect/>
          </a:stretch>
        </p:blipFill>
        <p:spPr>
          <a:xfrm>
            <a:off x="640556" y="5861119"/>
            <a:ext cx="2155825" cy="768223"/>
          </a:xfrm>
          <a:prstGeom prst="rect">
            <a:avLst/>
          </a:prstGeom>
        </p:spPr>
      </p:pic>
    </p:spTree>
    <p:extLst>
      <p:ext uri="{BB962C8B-B14F-4D97-AF65-F5344CB8AC3E}">
        <p14:creationId xmlns:p14="http://schemas.microsoft.com/office/powerpoint/2010/main" val="397610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933C8-5494-4C9A-AB0D-F6BDB40323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D61BD3-4AEF-4140-8A54-EBA5087BA2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F4D3AF-ED83-4C25-9433-D8008CE4AB71}"/>
              </a:ext>
            </a:extLst>
          </p:cNvPr>
          <p:cNvSpPr>
            <a:spLocks noGrp="1"/>
          </p:cNvSpPr>
          <p:nvPr>
            <p:ph type="dt" sz="half" idx="10"/>
          </p:nvPr>
        </p:nvSpPr>
        <p:spPr/>
        <p:txBody>
          <a:bodyPr/>
          <a:lstStyle/>
          <a:p>
            <a:fld id="{1E661F96-FFF0-4769-AFAD-7789109F9FFC}" type="datetimeFigureOut">
              <a:rPr lang="en-US" smtClean="0"/>
              <a:t>2/23/2023</a:t>
            </a:fld>
            <a:endParaRPr lang="en-US"/>
          </a:p>
        </p:txBody>
      </p:sp>
      <p:sp>
        <p:nvSpPr>
          <p:cNvPr id="5" name="Footer Placeholder 4">
            <a:extLst>
              <a:ext uri="{FF2B5EF4-FFF2-40B4-BE49-F238E27FC236}">
                <a16:creationId xmlns:a16="http://schemas.microsoft.com/office/drawing/2014/main" id="{7013E745-5F81-45D5-84C8-E9D0880BCB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59194-2305-46A1-A172-09ACD83AA3E1}"/>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124134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E3FC85-6BF3-D94D-B8FE-FD0C2A5B203B}"/>
              </a:ext>
            </a:extLst>
          </p:cNvPr>
          <p:cNvSpPr/>
          <p:nvPr userDrawn="1"/>
        </p:nvSpPr>
        <p:spPr>
          <a:xfrm>
            <a:off x="6096000" y="0"/>
            <a:ext cx="6096000" cy="6858000"/>
          </a:xfrm>
          <a:prstGeom prst="rect">
            <a:avLst/>
          </a:prstGeom>
          <a:solidFill>
            <a:srgbClr val="005188"/>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Footer Placeholder 10">
            <a:extLst>
              <a:ext uri="{FF2B5EF4-FFF2-40B4-BE49-F238E27FC236}">
                <a16:creationId xmlns:a16="http://schemas.microsoft.com/office/drawing/2014/main" id="{C2F1596D-781D-EF48-81CB-1D95696A1F8E}"/>
              </a:ext>
            </a:extLst>
          </p:cNvPr>
          <p:cNvSpPr>
            <a:spLocks noGrp="1"/>
          </p:cNvSpPr>
          <p:nvPr>
            <p:ph type="ftr" sz="quarter" idx="11"/>
          </p:nvPr>
        </p:nvSpPr>
        <p:spPr>
          <a:xfrm>
            <a:off x="6587490" y="6299521"/>
            <a:ext cx="4443413" cy="365125"/>
          </a:xfrm>
        </p:spPr>
        <p:txBody>
          <a:bodyPr/>
          <a:lstStyle>
            <a:lvl1pPr>
              <a:defRPr>
                <a:ln>
                  <a:noFill/>
                </a:ln>
                <a:solidFill>
                  <a:schemeClr val="bg1"/>
                </a:solidFill>
              </a:defRPr>
            </a:lvl1pPr>
          </a:lstStyle>
          <a:p>
            <a:r>
              <a:rPr lang="en-US"/>
              <a:t>Federal Emergency Management Agency</a:t>
            </a:r>
          </a:p>
        </p:txBody>
      </p:sp>
      <p:sp>
        <p:nvSpPr>
          <p:cNvPr id="8" name="Slide Number Placeholder 11">
            <a:extLst>
              <a:ext uri="{FF2B5EF4-FFF2-40B4-BE49-F238E27FC236}">
                <a16:creationId xmlns:a16="http://schemas.microsoft.com/office/drawing/2014/main" id="{6C9652F4-E8D4-6446-9C97-A4DC78041D82}"/>
              </a:ext>
            </a:extLst>
          </p:cNvPr>
          <p:cNvSpPr>
            <a:spLocks noGrp="1"/>
          </p:cNvSpPr>
          <p:nvPr>
            <p:ph type="sldNum" sz="quarter" idx="12"/>
          </p:nvPr>
        </p:nvSpPr>
        <p:spPr>
          <a:xfrm>
            <a:off x="11030903" y="6299521"/>
            <a:ext cx="914403" cy="365125"/>
          </a:xfrm>
        </p:spPr>
        <p:txBody>
          <a:bodyPr/>
          <a:lstStyle>
            <a:lvl1pPr>
              <a:defRPr>
                <a:solidFill>
                  <a:schemeClr val="bg1"/>
                </a:solidFill>
              </a:defRPr>
            </a:lvl1pPr>
          </a:lstStyle>
          <a:p>
            <a:fld id="{8FCC257D-A786-9244-9E17-CE618C8B9275}" type="slidenum">
              <a:rPr lang="en-US" smtClean="0"/>
              <a:pPr/>
              <a:t>‹#›</a:t>
            </a:fld>
            <a:endParaRPr lang="en-US"/>
          </a:p>
        </p:txBody>
      </p:sp>
      <p:sp>
        <p:nvSpPr>
          <p:cNvPr id="9" name="Content Placeholder 3">
            <a:extLst>
              <a:ext uri="{FF2B5EF4-FFF2-40B4-BE49-F238E27FC236}">
                <a16:creationId xmlns:a16="http://schemas.microsoft.com/office/drawing/2014/main" id="{018C88F9-061D-C641-A335-28618704B8E0}"/>
              </a:ext>
            </a:extLst>
          </p:cNvPr>
          <p:cNvSpPr>
            <a:spLocks noGrp="1"/>
          </p:cNvSpPr>
          <p:nvPr>
            <p:ph sz="half" idx="2" hasCustomPrompt="1"/>
          </p:nvPr>
        </p:nvSpPr>
        <p:spPr>
          <a:xfrm>
            <a:off x="725837" y="2143639"/>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0" name="Title Placeholder 1">
            <a:extLst>
              <a:ext uri="{FF2B5EF4-FFF2-40B4-BE49-F238E27FC236}">
                <a16:creationId xmlns:a16="http://schemas.microsoft.com/office/drawing/2014/main" id="{5D75EF01-B7F2-F84B-B493-D6438400FF4B}"/>
              </a:ext>
            </a:extLst>
          </p:cNvPr>
          <p:cNvSpPr>
            <a:spLocks noGrp="1"/>
          </p:cNvSpPr>
          <p:nvPr>
            <p:ph type="title"/>
          </p:nvPr>
        </p:nvSpPr>
        <p:spPr>
          <a:xfrm>
            <a:off x="738189" y="1206938"/>
            <a:ext cx="5117441"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Content Placeholder 3">
            <a:extLst>
              <a:ext uri="{FF2B5EF4-FFF2-40B4-BE49-F238E27FC236}">
                <a16:creationId xmlns:a16="http://schemas.microsoft.com/office/drawing/2014/main" id="{69BDD282-AEF1-FF4D-A786-616931069BA0}"/>
              </a:ext>
            </a:extLst>
          </p:cNvPr>
          <p:cNvSpPr>
            <a:spLocks noGrp="1"/>
          </p:cNvSpPr>
          <p:nvPr>
            <p:ph sz="half" idx="13"/>
          </p:nvPr>
        </p:nvSpPr>
        <p:spPr>
          <a:xfrm>
            <a:off x="6722076" y="1379318"/>
            <a:ext cx="4860325" cy="3764177"/>
          </a:xfrm>
          <a:prstGeom prst="rect">
            <a:avLst/>
          </a:prstGeom>
        </p:spPr>
        <p:txBody>
          <a:bodyPr/>
          <a:lstStyle>
            <a:lvl1pPr marL="0" indent="0">
              <a:buNone/>
              <a:defRPr sz="2000">
                <a:solidFill>
                  <a:schemeClr val="bg1"/>
                </a:solidFill>
              </a:defRPr>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endParaRPr lang="en-US"/>
          </a:p>
        </p:txBody>
      </p:sp>
      <p:pic>
        <p:nvPicPr>
          <p:cNvPr id="13" name="Picture 12">
            <a:extLst>
              <a:ext uri="{FF2B5EF4-FFF2-40B4-BE49-F238E27FC236}">
                <a16:creationId xmlns:a16="http://schemas.microsoft.com/office/drawing/2014/main" id="{A862CD6B-A2FE-2346-8B4F-FE3C992B939E}"/>
              </a:ext>
            </a:extLst>
          </p:cNvPr>
          <p:cNvPicPr>
            <a:picLocks noChangeAspect="1"/>
          </p:cNvPicPr>
          <p:nvPr userDrawn="1"/>
        </p:nvPicPr>
        <p:blipFill>
          <a:blip r:embed="rId2"/>
          <a:stretch>
            <a:fillRect/>
          </a:stretch>
        </p:blipFill>
        <p:spPr>
          <a:xfrm>
            <a:off x="670457" y="5885349"/>
            <a:ext cx="2027024" cy="810563"/>
          </a:xfrm>
          <a:prstGeom prst="rect">
            <a:avLst/>
          </a:prstGeom>
        </p:spPr>
      </p:pic>
    </p:spTree>
    <p:extLst>
      <p:ext uri="{BB962C8B-B14F-4D97-AF65-F5344CB8AC3E}">
        <p14:creationId xmlns:p14="http://schemas.microsoft.com/office/powerpoint/2010/main" val="1453655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6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6314018" y="1549400"/>
            <a:ext cx="5268383" cy="3994150"/>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780EFCB7-513F-8445-B833-1531FD238BAB}"/>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3E4F6407-0B13-BA4A-9466-7F50E80E5943}"/>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3" name="Picture 12">
            <a:extLst>
              <a:ext uri="{FF2B5EF4-FFF2-40B4-BE49-F238E27FC236}">
                <a16:creationId xmlns:a16="http://schemas.microsoft.com/office/drawing/2014/main" id="{8363641A-DF3D-014E-836A-3DD8B99E67C4}"/>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229758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8" name="Footer Placeholder 10">
            <a:extLst>
              <a:ext uri="{FF2B5EF4-FFF2-40B4-BE49-F238E27FC236}">
                <a16:creationId xmlns:a16="http://schemas.microsoft.com/office/drawing/2014/main" id="{18D89283-3265-234E-957A-919FE8DF139C}"/>
              </a:ext>
            </a:extLst>
          </p:cNvPr>
          <p:cNvSpPr>
            <a:spLocks noGrp="1"/>
          </p:cNvSpPr>
          <p:nvPr>
            <p:ph type="ftr" sz="quarter" idx="11"/>
          </p:nvPr>
        </p:nvSpPr>
        <p:spPr>
          <a:xfrm>
            <a:off x="6530340" y="6276661"/>
            <a:ext cx="4443413" cy="365125"/>
          </a:xfrm>
        </p:spPr>
        <p:txBody>
          <a:bodyPr/>
          <a:lstStyle>
            <a:lvl1pPr>
              <a:defRPr>
                <a:ln>
                  <a:noFill/>
                </a:ln>
                <a:solidFill>
                  <a:srgbClr val="5A5B5D"/>
                </a:solidFill>
              </a:defRPr>
            </a:lvl1pPr>
          </a:lstStyle>
          <a:p>
            <a:r>
              <a:rPr lang="en-US"/>
              <a:t>Federal Emergency Management Agency</a:t>
            </a:r>
          </a:p>
        </p:txBody>
      </p:sp>
      <p:sp>
        <p:nvSpPr>
          <p:cNvPr id="9" name="Slide Number Placeholder 11">
            <a:extLst>
              <a:ext uri="{FF2B5EF4-FFF2-40B4-BE49-F238E27FC236}">
                <a16:creationId xmlns:a16="http://schemas.microsoft.com/office/drawing/2014/main" id="{60E538AA-6286-FD43-A4B4-5EE446930348}"/>
              </a:ext>
            </a:extLst>
          </p:cNvPr>
          <p:cNvSpPr>
            <a:spLocks noGrp="1"/>
          </p:cNvSpPr>
          <p:nvPr>
            <p:ph type="sldNum" sz="quarter" idx="12"/>
          </p:nvPr>
        </p:nvSpPr>
        <p:spPr>
          <a:xfrm>
            <a:off x="10973753" y="627666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sp>
        <p:nvSpPr>
          <p:cNvPr id="12" name="Content Placeholder 2">
            <a:extLst>
              <a:ext uri="{FF2B5EF4-FFF2-40B4-BE49-F238E27FC236}">
                <a16:creationId xmlns:a16="http://schemas.microsoft.com/office/drawing/2014/main" id="{1E151971-39DB-E14F-AAE8-B45F52A8581F}"/>
              </a:ext>
            </a:extLst>
          </p:cNvPr>
          <p:cNvSpPr>
            <a:spLocks noGrp="1"/>
          </p:cNvSpPr>
          <p:nvPr>
            <p:ph sz="half" idx="1" hasCustomPrompt="1"/>
          </p:nvPr>
        </p:nvSpPr>
        <p:spPr>
          <a:xfrm>
            <a:off x="6619773" y="2159000"/>
            <a:ext cx="5268383" cy="3717544"/>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13" name="Title Placeholder 1">
            <a:extLst>
              <a:ext uri="{FF2B5EF4-FFF2-40B4-BE49-F238E27FC236}">
                <a16:creationId xmlns:a16="http://schemas.microsoft.com/office/drawing/2014/main" id="{B1AB2F0A-0ABE-3048-8BA0-117F0FE1189A}"/>
              </a:ext>
            </a:extLst>
          </p:cNvPr>
          <p:cNvSpPr>
            <a:spLocks noGrp="1"/>
          </p:cNvSpPr>
          <p:nvPr>
            <p:ph type="title"/>
          </p:nvPr>
        </p:nvSpPr>
        <p:spPr>
          <a:xfrm>
            <a:off x="6619773" y="1387209"/>
            <a:ext cx="4833555"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pic>
        <p:nvPicPr>
          <p:cNvPr id="6" name="Picture 5" descr="A view of a large city landscape&#10;&#10;Description automatically generated">
            <a:extLst>
              <a:ext uri="{FF2B5EF4-FFF2-40B4-BE49-F238E27FC236}">
                <a16:creationId xmlns:a16="http://schemas.microsoft.com/office/drawing/2014/main" id="{65F8B0A9-3032-4863-A216-397789088C26}"/>
              </a:ext>
            </a:extLst>
          </p:cNvPr>
          <p:cNvPicPr>
            <a:picLocks noChangeAspect="1"/>
          </p:cNvPicPr>
          <p:nvPr userDrawn="1"/>
        </p:nvPicPr>
        <p:blipFill>
          <a:blip r:embed="rId2"/>
          <a:stretch>
            <a:fillRect/>
          </a:stretch>
        </p:blipFill>
        <p:spPr>
          <a:xfrm>
            <a:off x="0" y="0"/>
            <a:ext cx="6096000" cy="6858000"/>
          </a:xfrm>
          <a:prstGeom prst="rect">
            <a:avLst/>
          </a:prstGeom>
        </p:spPr>
      </p:pic>
    </p:spTree>
    <p:extLst>
      <p:ext uri="{BB962C8B-B14F-4D97-AF65-F5344CB8AC3E}">
        <p14:creationId xmlns:p14="http://schemas.microsoft.com/office/powerpoint/2010/main" val="2138394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38194" y="2098850"/>
            <a:ext cx="5129793" cy="3473276"/>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6322005"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6" name="Content Placeholder 5"/>
          <p:cNvSpPr>
            <a:spLocks noGrp="1"/>
          </p:cNvSpPr>
          <p:nvPr>
            <p:ph sz="quarter" idx="4" hasCustomPrompt="1"/>
          </p:nvPr>
        </p:nvSpPr>
        <p:spPr>
          <a:xfrm>
            <a:off x="6322005" y="2098850"/>
            <a:ext cx="5131808" cy="3473276"/>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p:cNvSpPr>
            <a:spLocks noGrp="1"/>
          </p:cNvSpPr>
          <p:nvPr>
            <p:ph type="body" sz="quarter" idx="12" hasCustomPrompt="1"/>
          </p:nvPr>
        </p:nvSpPr>
        <p:spPr>
          <a:xfrm>
            <a:off x="711200" y="1579099"/>
            <a:ext cx="5131808" cy="371679"/>
          </a:xfrm>
          <a:prstGeom prst="rect">
            <a:avLst/>
          </a:prstGeom>
        </p:spPr>
        <p:txBody>
          <a:bodyPr anchor="b">
            <a:noAutofit/>
          </a:bodyPr>
          <a:lstStyle>
            <a:lvl1pPr marL="0" indent="0">
              <a:buNone/>
              <a:defRPr sz="2000" b="1">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0"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11" name="Footer Placeholder 10">
            <a:extLst>
              <a:ext uri="{FF2B5EF4-FFF2-40B4-BE49-F238E27FC236}">
                <a16:creationId xmlns:a16="http://schemas.microsoft.com/office/drawing/2014/main" id="{4F15D596-468E-7240-AEF9-BE74880DA9D6}"/>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2" name="Slide Number Placeholder 11">
            <a:extLst>
              <a:ext uri="{FF2B5EF4-FFF2-40B4-BE49-F238E27FC236}">
                <a16:creationId xmlns:a16="http://schemas.microsoft.com/office/drawing/2014/main" id="{BA1FB061-3945-984E-B19F-EFD8A4ED4959}"/>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3" name="Picture 12">
            <a:extLst>
              <a:ext uri="{FF2B5EF4-FFF2-40B4-BE49-F238E27FC236}">
                <a16:creationId xmlns:a16="http://schemas.microsoft.com/office/drawing/2014/main" id="{DD078AD1-E2AC-7E43-A28E-6A771C68E958}"/>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054139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person, person, boy, child&#10;&#10;Description automatically generated">
            <a:extLst>
              <a:ext uri="{FF2B5EF4-FFF2-40B4-BE49-F238E27FC236}">
                <a16:creationId xmlns:a16="http://schemas.microsoft.com/office/drawing/2014/main" id="{50ABA285-B143-4443-A825-3738EAF52C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C9B86FCD-6BA9-694B-A64A-36883B42361C}"/>
              </a:ext>
            </a:extLst>
          </p:cNvPr>
          <p:cNvSpPr/>
          <p:nvPr userDrawn="1"/>
        </p:nvSpPr>
        <p:spPr>
          <a:xfrm>
            <a:off x="6096000" y="0"/>
            <a:ext cx="6096000" cy="6858000"/>
          </a:xfrm>
          <a:prstGeom prst="rect">
            <a:avLst/>
          </a:prstGeom>
          <a:solidFill>
            <a:srgbClr val="5A5B5D">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7A81BF64-81BE-3944-A21C-CA7BB5AC4A9D}"/>
              </a:ext>
            </a:extLst>
          </p:cNvPr>
          <p:cNvSpPr/>
          <p:nvPr userDrawn="1"/>
        </p:nvSpPr>
        <p:spPr>
          <a:xfrm>
            <a:off x="0" y="0"/>
            <a:ext cx="6096000" cy="6858000"/>
          </a:xfrm>
          <a:prstGeom prst="rect">
            <a:avLst/>
          </a:prstGeom>
          <a:solidFill>
            <a:srgbClr val="005188">
              <a:alpha val="72941"/>
            </a:srgbClr>
          </a:solid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1325908E-DDB4-4D4C-855A-C7F2176C3F54}"/>
              </a:ext>
            </a:extLst>
          </p:cNvPr>
          <p:cNvSpPr>
            <a:spLocks noGrp="1"/>
          </p:cNvSpPr>
          <p:nvPr>
            <p:ph type="sldNum" sz="quarter" idx="12"/>
          </p:nvPr>
        </p:nvSpPr>
        <p:spPr>
          <a:xfrm>
            <a:off x="10968043" y="6409008"/>
            <a:ext cx="485773" cy="201827"/>
          </a:xfrm>
        </p:spPr>
        <p:txBody>
          <a:bodyPr lIns="0" tIns="0" rIns="0" bIns="0" anchor="t" anchorCtr="0"/>
          <a:lstStyle>
            <a:lvl1pPr algn="r">
              <a:defRPr sz="1000" b="0" i="0">
                <a:solidFill>
                  <a:schemeClr val="bg1"/>
                </a:solidFill>
                <a:latin typeface="Franklin Gothic Medium" panose="020B0603020102020204" pitchFamily="34" charset="0"/>
                <a:cs typeface="Times New Roman" panose="02020603050405020304" pitchFamily="18" charset="0"/>
              </a:defRPr>
            </a:lvl1pPr>
          </a:lstStyle>
          <a:p>
            <a:fld id="{8FCC257D-A786-9244-9E17-CE618C8B9275}" type="slidenum">
              <a:rPr lang="en-US" smtClean="0"/>
              <a:pPr/>
              <a:t>‹#›</a:t>
            </a:fld>
            <a:endParaRPr lang="en-US"/>
          </a:p>
        </p:txBody>
      </p:sp>
      <p:sp>
        <p:nvSpPr>
          <p:cNvPr id="8" name="Footer Placeholder 10">
            <a:extLst>
              <a:ext uri="{FF2B5EF4-FFF2-40B4-BE49-F238E27FC236}">
                <a16:creationId xmlns:a16="http://schemas.microsoft.com/office/drawing/2014/main" id="{067004B6-D9E8-B347-8C38-1EA40A40B6C1}"/>
              </a:ext>
            </a:extLst>
          </p:cNvPr>
          <p:cNvSpPr>
            <a:spLocks noGrp="1"/>
          </p:cNvSpPr>
          <p:nvPr>
            <p:ph type="ftr" sz="quarter" idx="11"/>
          </p:nvPr>
        </p:nvSpPr>
        <p:spPr>
          <a:xfrm>
            <a:off x="6534987" y="6302861"/>
            <a:ext cx="4443413" cy="365125"/>
          </a:xfrm>
        </p:spPr>
        <p:txBody>
          <a:bodyPr/>
          <a:lstStyle>
            <a:lvl1pPr>
              <a:defRPr>
                <a:ln>
                  <a:noFill/>
                </a:ln>
                <a:solidFill>
                  <a:schemeClr val="bg1"/>
                </a:solidFill>
              </a:defRPr>
            </a:lvl1pPr>
          </a:lstStyle>
          <a:p>
            <a:r>
              <a:rPr lang="en-US"/>
              <a:t>Federal Emergency Management Agency</a:t>
            </a:r>
          </a:p>
        </p:txBody>
      </p:sp>
      <p:sp>
        <p:nvSpPr>
          <p:cNvPr id="10" name="Content Placeholder 3">
            <a:extLst>
              <a:ext uri="{FF2B5EF4-FFF2-40B4-BE49-F238E27FC236}">
                <a16:creationId xmlns:a16="http://schemas.microsoft.com/office/drawing/2014/main" id="{7E2ECF73-45E0-0843-9F3F-68C69CE41040}"/>
              </a:ext>
            </a:extLst>
          </p:cNvPr>
          <p:cNvSpPr>
            <a:spLocks noGrp="1"/>
          </p:cNvSpPr>
          <p:nvPr>
            <p:ph sz="half" idx="13" hasCustomPrompt="1"/>
          </p:nvPr>
        </p:nvSpPr>
        <p:spPr>
          <a:xfrm>
            <a:off x="688767" y="2154312"/>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A98E5884-686F-1C45-A0EF-76C8A0A2373C}"/>
              </a:ext>
            </a:extLst>
          </p:cNvPr>
          <p:cNvSpPr>
            <a:spLocks noGrp="1"/>
          </p:cNvSpPr>
          <p:nvPr>
            <p:ph type="body" sz="quarter" idx="14" hasCustomPrompt="1"/>
          </p:nvPr>
        </p:nvSpPr>
        <p:spPr>
          <a:xfrm>
            <a:off x="661773" y="1634561"/>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18" name="Content Placeholder 3">
            <a:extLst>
              <a:ext uri="{FF2B5EF4-FFF2-40B4-BE49-F238E27FC236}">
                <a16:creationId xmlns:a16="http://schemas.microsoft.com/office/drawing/2014/main" id="{57EDE04E-08FC-3448-A184-27468B3BF063}"/>
              </a:ext>
            </a:extLst>
          </p:cNvPr>
          <p:cNvSpPr>
            <a:spLocks noGrp="1"/>
          </p:cNvSpPr>
          <p:nvPr>
            <p:ph sz="half" idx="15" hasCustomPrompt="1"/>
          </p:nvPr>
        </p:nvSpPr>
        <p:spPr>
          <a:xfrm>
            <a:off x="6479111" y="2207696"/>
            <a:ext cx="5129793" cy="3473276"/>
          </a:xfrm>
          <a:prstGeom prst="rect">
            <a:avLst/>
          </a:prstGeom>
        </p:spPr>
        <p:txBody>
          <a:bodyPr/>
          <a:lstStyle>
            <a:lvl1pPr>
              <a:lnSpc>
                <a:spcPts val="2400"/>
              </a:lnSpc>
              <a:spcBef>
                <a:spcPts val="1000"/>
              </a:spcBef>
              <a:defRPr sz="2000" baseline="0">
                <a:solidFill>
                  <a:schemeClr val="bg1"/>
                </a:solidFill>
              </a:defRPr>
            </a:lvl1pPr>
            <a:lvl2pPr>
              <a:spcBef>
                <a:spcPts val="1000"/>
              </a:spcBef>
              <a:defRPr sz="1800" baseline="0">
                <a:solidFill>
                  <a:schemeClr val="bg1"/>
                </a:solidFill>
              </a:defRPr>
            </a:lvl2pPr>
            <a:lvl3pPr>
              <a:spcBef>
                <a:spcPts val="1000"/>
              </a:spcBef>
              <a:defRPr sz="1800">
                <a:solidFill>
                  <a:schemeClr val="bg1"/>
                </a:solidFill>
              </a:defRPr>
            </a:lvl3pPr>
            <a:lvl4pPr>
              <a:defRPr sz="1600"/>
            </a:lvl4pPr>
            <a:lvl5pPr>
              <a:defRPr sz="1600"/>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p:txBody>
      </p:sp>
      <p:sp>
        <p:nvSpPr>
          <p:cNvPr id="19" name="Text Placeholder 4">
            <a:extLst>
              <a:ext uri="{FF2B5EF4-FFF2-40B4-BE49-F238E27FC236}">
                <a16:creationId xmlns:a16="http://schemas.microsoft.com/office/drawing/2014/main" id="{826B8427-E58C-1441-B60A-E7E51621D610}"/>
              </a:ext>
            </a:extLst>
          </p:cNvPr>
          <p:cNvSpPr>
            <a:spLocks noGrp="1"/>
          </p:cNvSpPr>
          <p:nvPr>
            <p:ph type="body" sz="quarter" idx="16" hasCustomPrompt="1"/>
          </p:nvPr>
        </p:nvSpPr>
        <p:spPr>
          <a:xfrm>
            <a:off x="6452117" y="1687945"/>
            <a:ext cx="5131808" cy="371679"/>
          </a:xfrm>
          <a:prstGeom prst="rect">
            <a:avLst/>
          </a:prstGeom>
        </p:spPr>
        <p:txBody>
          <a:bodyPr anchor="b">
            <a:noAutofit/>
          </a:bodyPr>
          <a:lstStyle>
            <a:lvl1pPr marL="0" indent="0">
              <a:buNone/>
              <a:defRPr sz="2800" b="1">
                <a:solidFill>
                  <a:schemeClr val="bg1"/>
                </a:solidFill>
                <a:latin typeface="+mj-lt"/>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Tree>
    <p:extLst>
      <p:ext uri="{BB962C8B-B14F-4D97-AF65-F5344CB8AC3E}">
        <p14:creationId xmlns:p14="http://schemas.microsoft.com/office/powerpoint/2010/main" val="279919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7E97B94E-42E6-4544-9EC8-17245821AA52}"/>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254866EA-8482-8548-8A4F-3E9E3B6AB291}"/>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8" name="Picture 7">
            <a:extLst>
              <a:ext uri="{FF2B5EF4-FFF2-40B4-BE49-F238E27FC236}">
                <a16:creationId xmlns:a16="http://schemas.microsoft.com/office/drawing/2014/main" id="{F8D17C2D-11ED-A242-80F3-580A0D3B4F0B}"/>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923645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4" name="Content Placeholder 2"/>
          <p:cNvSpPr>
            <a:spLocks noGrp="1"/>
          </p:cNvSpPr>
          <p:nvPr>
            <p:ph sz="half" idx="1" hasCustomPrompt="1"/>
          </p:nvPr>
        </p:nvSpPr>
        <p:spPr>
          <a:xfrm>
            <a:off x="738193" y="1549400"/>
            <a:ext cx="10715625" cy="4022725"/>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a:t>
            </a:r>
          </a:p>
          <a:p>
            <a:pPr lvl="2"/>
            <a:r>
              <a:rPr lang="en-US"/>
              <a:t>Third level</a:t>
            </a:r>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8" name="Footer Placeholder 10">
            <a:extLst>
              <a:ext uri="{FF2B5EF4-FFF2-40B4-BE49-F238E27FC236}">
                <a16:creationId xmlns:a16="http://schemas.microsoft.com/office/drawing/2014/main" id="{7C9FD575-3B71-D545-976A-C7A029B05238}"/>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9" name="Slide Number Placeholder 11">
            <a:extLst>
              <a:ext uri="{FF2B5EF4-FFF2-40B4-BE49-F238E27FC236}">
                <a16:creationId xmlns:a16="http://schemas.microsoft.com/office/drawing/2014/main" id="{838FB658-3138-B140-B7C4-A803FE883350}"/>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0" name="Picture 9">
            <a:extLst>
              <a:ext uri="{FF2B5EF4-FFF2-40B4-BE49-F238E27FC236}">
                <a16:creationId xmlns:a16="http://schemas.microsoft.com/office/drawing/2014/main" id="{3C23C1A0-7E36-F04C-8C22-796A27F1DB29}"/>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2197220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with caption ">
    <p:spTree>
      <p:nvGrpSpPr>
        <p:cNvPr id="1" name=""/>
        <p:cNvGrpSpPr/>
        <p:nvPr/>
      </p:nvGrpSpPr>
      <p:grpSpPr>
        <a:xfrm>
          <a:off x="0" y="0"/>
          <a:ext cx="0" cy="0"/>
          <a:chOff x="0" y="0"/>
          <a:chExt cx="0" cy="0"/>
        </a:xfrm>
      </p:grpSpPr>
      <p:sp>
        <p:nvSpPr>
          <p:cNvPr id="16" name="Text Placeholder 3"/>
          <p:cNvSpPr>
            <a:spLocks noGrp="1"/>
          </p:cNvSpPr>
          <p:nvPr>
            <p:ph type="body" sz="half" idx="10" hasCustomPrompt="1"/>
          </p:nvPr>
        </p:nvSpPr>
        <p:spPr>
          <a:xfrm>
            <a:off x="7219366" y="1549401"/>
            <a:ext cx="4234455" cy="3880720"/>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descriptive text</a:t>
            </a:r>
          </a:p>
        </p:txBody>
      </p:sp>
      <p:sp>
        <p:nvSpPr>
          <p:cNvPr id="20" name="Content Placeholder 18"/>
          <p:cNvSpPr>
            <a:spLocks noGrp="1"/>
          </p:cNvSpPr>
          <p:nvPr>
            <p:ph sz="quarter" idx="11" hasCustomPrompt="1"/>
          </p:nvPr>
        </p:nvSpPr>
        <p:spPr>
          <a:xfrm>
            <a:off x="763008" y="1549402"/>
            <a:ext cx="6023847" cy="3880719"/>
          </a:xfrm>
        </p:spPr>
        <p:txBody>
          <a:bodyPr/>
          <a:lstStyle>
            <a:lvl1pPr marL="0" indent="0">
              <a:buNone/>
              <a:defRPr/>
            </a:lvl1pPr>
          </a:lstStyle>
          <a:p>
            <a:pPr lvl="0"/>
            <a:r>
              <a:rPr lang="en-US"/>
              <a:t>Insert chart here</a:t>
            </a:r>
          </a:p>
        </p:txBody>
      </p:sp>
      <p:sp>
        <p:nvSpPr>
          <p:cNvPr id="8"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9" name="Footer Placeholder 10">
            <a:extLst>
              <a:ext uri="{FF2B5EF4-FFF2-40B4-BE49-F238E27FC236}">
                <a16:creationId xmlns:a16="http://schemas.microsoft.com/office/drawing/2014/main" id="{B997A94B-DC6C-EB4F-A0EF-FAB78028964D}"/>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F90CEE4B-BD46-A046-8385-D32CD3EA4E9B}"/>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1" name="Picture 10">
            <a:extLst>
              <a:ext uri="{FF2B5EF4-FFF2-40B4-BE49-F238E27FC236}">
                <a16:creationId xmlns:a16="http://schemas.microsoft.com/office/drawing/2014/main" id="{C3F5E7CD-1E91-C647-9AFB-F570055EB031}"/>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826283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with title (1)">
    <p:spTree>
      <p:nvGrpSpPr>
        <p:cNvPr id="1" name=""/>
        <p:cNvGrpSpPr/>
        <p:nvPr/>
      </p:nvGrpSpPr>
      <p:grpSpPr>
        <a:xfrm>
          <a:off x="0" y="0"/>
          <a:ext cx="0" cy="0"/>
          <a:chOff x="0" y="0"/>
          <a:chExt cx="0" cy="0"/>
        </a:xfrm>
      </p:grpSpPr>
      <p:sp>
        <p:nvSpPr>
          <p:cNvPr id="11" name="Rectangle 10"/>
          <p:cNvSpPr/>
          <p:nvPr userDrawn="1"/>
        </p:nvSpPr>
        <p:spPr bwMode="auto">
          <a:xfrm>
            <a:off x="-21833" y="2"/>
            <a:ext cx="12192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ヒラギノ角ゴ ProN W3" charset="-128"/>
              <a:cs typeface="ヒラギノ角ゴ ProN W3" charset="-128"/>
              <a:sym typeface="Arial" charset="0"/>
            </a:endParaRPr>
          </a:p>
        </p:txBody>
      </p:sp>
      <p:sp>
        <p:nvSpPr>
          <p:cNvPr id="18" name="Text Placeholder 5"/>
          <p:cNvSpPr>
            <a:spLocks noGrp="1"/>
          </p:cNvSpPr>
          <p:nvPr>
            <p:ph type="body" sz="quarter" idx="10" hasCustomPrompt="1"/>
          </p:nvPr>
        </p:nvSpPr>
        <p:spPr>
          <a:xfrm>
            <a:off x="449407" y="5274393"/>
            <a:ext cx="3310144"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a:t>Source: Add source here</a:t>
            </a:r>
          </a:p>
        </p:txBody>
      </p:sp>
      <p:sp>
        <p:nvSpPr>
          <p:cNvPr id="19" name="Text Placeholder 3"/>
          <p:cNvSpPr>
            <a:spLocks noGrp="1"/>
          </p:cNvSpPr>
          <p:nvPr>
            <p:ph type="body" sz="half" idx="11" hasCustomPrompt="1"/>
          </p:nvPr>
        </p:nvSpPr>
        <p:spPr>
          <a:xfrm>
            <a:off x="7325955" y="564185"/>
            <a:ext cx="4234455" cy="705630"/>
          </a:xfrm>
          <a:prstGeom prst="rect">
            <a:avLst/>
          </a:prstGeom>
        </p:spPr>
        <p:txBody>
          <a:bodyPr>
            <a:normAutofit/>
          </a:bodyPr>
          <a:lstStyle>
            <a:lvl1pPr marL="0" indent="0" algn="r">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chart title here</a:t>
            </a:r>
          </a:p>
        </p:txBody>
      </p:sp>
      <p:sp>
        <p:nvSpPr>
          <p:cNvPr id="10" name="Footer Placeholder 10">
            <a:extLst>
              <a:ext uri="{FF2B5EF4-FFF2-40B4-BE49-F238E27FC236}">
                <a16:creationId xmlns:a16="http://schemas.microsoft.com/office/drawing/2014/main" id="{614777EF-720C-A944-907E-CE1C292CBCD5}"/>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2" name="Slide Number Placeholder 11">
            <a:extLst>
              <a:ext uri="{FF2B5EF4-FFF2-40B4-BE49-F238E27FC236}">
                <a16:creationId xmlns:a16="http://schemas.microsoft.com/office/drawing/2014/main" id="{CB0C4446-A1BE-2F41-A56C-FB26F13381B5}"/>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8" name="Picture 7">
            <a:extLst>
              <a:ext uri="{FF2B5EF4-FFF2-40B4-BE49-F238E27FC236}">
                <a16:creationId xmlns:a16="http://schemas.microsoft.com/office/drawing/2014/main" id="{ED78231E-8D0D-4748-A369-8C7545BCEA7F}"/>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910263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hart with title (3)">
    <p:spTree>
      <p:nvGrpSpPr>
        <p:cNvPr id="1" name=""/>
        <p:cNvGrpSpPr/>
        <p:nvPr/>
      </p:nvGrpSpPr>
      <p:grpSpPr>
        <a:xfrm>
          <a:off x="0" y="0"/>
          <a:ext cx="0" cy="0"/>
          <a:chOff x="0" y="0"/>
          <a:chExt cx="0" cy="0"/>
        </a:xfrm>
      </p:grpSpPr>
      <p:sp>
        <p:nvSpPr>
          <p:cNvPr id="17" name="Text Placeholder 5"/>
          <p:cNvSpPr>
            <a:spLocks noGrp="1"/>
          </p:cNvSpPr>
          <p:nvPr>
            <p:ph type="body" sz="quarter" idx="10" hasCustomPrompt="1"/>
          </p:nvPr>
        </p:nvSpPr>
        <p:spPr>
          <a:xfrm>
            <a:off x="646695" y="5229211"/>
            <a:ext cx="6766343"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a:t>Source: Add source here</a:t>
            </a:r>
          </a:p>
        </p:txBody>
      </p:sp>
      <p:sp>
        <p:nvSpPr>
          <p:cNvPr id="7" name="Text Placeholder 3"/>
          <p:cNvSpPr>
            <a:spLocks noGrp="1"/>
          </p:cNvSpPr>
          <p:nvPr>
            <p:ph type="body" sz="half" idx="11" hasCustomPrompt="1"/>
          </p:nvPr>
        </p:nvSpPr>
        <p:spPr>
          <a:xfrm>
            <a:off x="646695" y="517967"/>
            <a:ext cx="10867972" cy="528224"/>
          </a:xfrm>
          <a:prstGeom prst="rect">
            <a:avLst/>
          </a:prstGeom>
        </p:spPr>
        <p:txBody>
          <a:bodyPr>
            <a:normAutofit/>
          </a:bodyPr>
          <a:lstStyle>
            <a:lvl1pPr marL="0" indent="0">
              <a:lnSpc>
                <a:spcPts val="2200"/>
              </a:lnSpc>
              <a:spcBef>
                <a:spcPts val="1500"/>
              </a:spcBef>
              <a:buNone/>
              <a:defRPr sz="18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Add chart title here</a:t>
            </a:r>
          </a:p>
        </p:txBody>
      </p:sp>
      <p:sp>
        <p:nvSpPr>
          <p:cNvPr id="8" name="Footer Placeholder 10">
            <a:extLst>
              <a:ext uri="{FF2B5EF4-FFF2-40B4-BE49-F238E27FC236}">
                <a16:creationId xmlns:a16="http://schemas.microsoft.com/office/drawing/2014/main" id="{95B45AF5-26D0-3042-B0AB-CA5EF015C532}"/>
              </a:ext>
            </a:extLst>
          </p:cNvPr>
          <p:cNvSpPr>
            <a:spLocks noGrp="1"/>
          </p:cNvSpPr>
          <p:nvPr>
            <p:ph type="ftr" sz="quarter" idx="12"/>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10" name="Slide Number Placeholder 11">
            <a:extLst>
              <a:ext uri="{FF2B5EF4-FFF2-40B4-BE49-F238E27FC236}">
                <a16:creationId xmlns:a16="http://schemas.microsoft.com/office/drawing/2014/main" id="{774B317E-21C5-1745-BE88-290F56726B70}"/>
              </a:ext>
            </a:extLst>
          </p:cNvPr>
          <p:cNvSpPr>
            <a:spLocks noGrp="1"/>
          </p:cNvSpPr>
          <p:nvPr>
            <p:ph type="sldNum" sz="quarter" idx="13"/>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11" name="Picture 10">
            <a:extLst>
              <a:ext uri="{FF2B5EF4-FFF2-40B4-BE49-F238E27FC236}">
                <a16:creationId xmlns:a16="http://schemas.microsoft.com/office/drawing/2014/main" id="{2039F346-81C1-0B46-B5E0-2EDE2687A2FC}"/>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153982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BD2E6-B89B-4EAB-9840-C17A91C2EF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3CB13D-2C3C-46B6-A569-5BD652FBAA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6FE094-A7B0-4446-B463-721B6CA254AC}"/>
              </a:ext>
            </a:extLst>
          </p:cNvPr>
          <p:cNvSpPr>
            <a:spLocks noGrp="1"/>
          </p:cNvSpPr>
          <p:nvPr>
            <p:ph type="dt" sz="half" idx="10"/>
          </p:nvPr>
        </p:nvSpPr>
        <p:spPr/>
        <p:txBody>
          <a:bodyPr/>
          <a:lstStyle/>
          <a:p>
            <a:fld id="{1E661F96-FFF0-4769-AFAD-7789109F9FFC}" type="datetimeFigureOut">
              <a:rPr lang="en-US" smtClean="0"/>
              <a:t>2/23/2023</a:t>
            </a:fld>
            <a:endParaRPr lang="en-US"/>
          </a:p>
        </p:txBody>
      </p:sp>
      <p:sp>
        <p:nvSpPr>
          <p:cNvPr id="5" name="Footer Placeholder 4">
            <a:extLst>
              <a:ext uri="{FF2B5EF4-FFF2-40B4-BE49-F238E27FC236}">
                <a16:creationId xmlns:a16="http://schemas.microsoft.com/office/drawing/2014/main" id="{73C2C6D3-7D9C-45FC-9F02-919D23403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EC46B-880D-43A3-BFDC-AB86237F39C3}"/>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3797383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1204148" y="2996623"/>
            <a:ext cx="9746073" cy="447452"/>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2000"/>
              </a:spcAft>
              <a:buClr>
                <a:schemeClr val="tx2"/>
              </a:buClr>
              <a:buSzPct val="100000"/>
              <a:buFont typeface="Wingdings" charset="2"/>
              <a:buNone/>
              <a:tabLst/>
              <a:defRPr sz="2000" cap="none" baseline="0">
                <a:solidFill>
                  <a:srgbClr val="050606"/>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endParaRPr lang="en-US"/>
          </a:p>
        </p:txBody>
      </p:sp>
      <p:sp>
        <p:nvSpPr>
          <p:cNvPr id="10" name="Title Placeholder 1"/>
          <p:cNvSpPr>
            <a:spLocks noGrp="1"/>
          </p:cNvSpPr>
          <p:nvPr>
            <p:ph type="title"/>
          </p:nvPr>
        </p:nvSpPr>
        <p:spPr>
          <a:xfrm>
            <a:off x="1150313" y="2345635"/>
            <a:ext cx="10715627" cy="743347"/>
          </a:xfrm>
          <a:prstGeom prst="rect">
            <a:avLst/>
          </a:prstGeom>
        </p:spPr>
        <p:txBody>
          <a:bodyPr vert="horz" lIns="91440" tIns="45720" rIns="91440" bIns="45720" rtlCol="0" anchor="ctr">
            <a:normAutofit/>
          </a:bodyPr>
          <a:lstStyle>
            <a:lvl1pPr>
              <a:defRPr>
                <a:solidFill>
                  <a:srgbClr val="005288"/>
                </a:solidFill>
              </a:defRPr>
            </a:lvl1pPr>
          </a:lstStyle>
          <a:p>
            <a:r>
              <a:rPr lang="en-US"/>
              <a:t>Click to edit master title style</a:t>
            </a:r>
          </a:p>
        </p:txBody>
      </p:sp>
      <p:sp>
        <p:nvSpPr>
          <p:cNvPr id="7" name="Footer Placeholder 10">
            <a:extLst>
              <a:ext uri="{FF2B5EF4-FFF2-40B4-BE49-F238E27FC236}">
                <a16:creationId xmlns:a16="http://schemas.microsoft.com/office/drawing/2014/main" id="{E1E1D0CB-6F0F-9847-9A71-AE64C40341EF}"/>
              </a:ext>
            </a:extLst>
          </p:cNvPr>
          <p:cNvSpPr>
            <a:spLocks noGrp="1"/>
          </p:cNvSpPr>
          <p:nvPr>
            <p:ph type="ftr" sz="quarter" idx="11"/>
          </p:nvPr>
        </p:nvSpPr>
        <p:spPr>
          <a:xfrm>
            <a:off x="6096000" y="6173791"/>
            <a:ext cx="4443413" cy="365125"/>
          </a:xfrm>
        </p:spPr>
        <p:txBody>
          <a:bodyPr/>
          <a:lstStyle>
            <a:lvl1pPr>
              <a:defRPr>
                <a:ln>
                  <a:noFill/>
                </a:ln>
                <a:solidFill>
                  <a:srgbClr val="5A5B5D"/>
                </a:solidFill>
              </a:defRPr>
            </a:lvl1pPr>
          </a:lstStyle>
          <a:p>
            <a:r>
              <a:rPr lang="en-US"/>
              <a:t>Federal Emergency Management Agency</a:t>
            </a:r>
          </a:p>
        </p:txBody>
      </p:sp>
      <p:sp>
        <p:nvSpPr>
          <p:cNvPr id="8" name="Slide Number Placeholder 11">
            <a:extLst>
              <a:ext uri="{FF2B5EF4-FFF2-40B4-BE49-F238E27FC236}">
                <a16:creationId xmlns:a16="http://schemas.microsoft.com/office/drawing/2014/main" id="{2A921306-A16B-8445-A6DC-4327BF9E5058}"/>
              </a:ext>
            </a:extLst>
          </p:cNvPr>
          <p:cNvSpPr>
            <a:spLocks noGrp="1"/>
          </p:cNvSpPr>
          <p:nvPr>
            <p:ph type="sldNum" sz="quarter" idx="12"/>
          </p:nvPr>
        </p:nvSpPr>
        <p:spPr>
          <a:xfrm>
            <a:off x="10539413" y="6173791"/>
            <a:ext cx="914403" cy="365125"/>
          </a:xfrm>
        </p:spPr>
        <p:txBody>
          <a:bodyPr/>
          <a:lstStyle>
            <a:lvl1pPr>
              <a:defRPr>
                <a:solidFill>
                  <a:srgbClr val="5A5B5D"/>
                </a:solidFill>
              </a:defRPr>
            </a:lvl1pPr>
          </a:lstStyle>
          <a:p>
            <a:fld id="{8FCC257D-A786-9244-9E17-CE618C8B9275}" type="slidenum">
              <a:rPr lang="en-US" smtClean="0"/>
              <a:pPr/>
              <a:t>‹#›</a:t>
            </a:fld>
            <a:endParaRPr lang="en-US"/>
          </a:p>
        </p:txBody>
      </p:sp>
      <p:pic>
        <p:nvPicPr>
          <p:cNvPr id="9" name="Picture 8">
            <a:extLst>
              <a:ext uri="{FF2B5EF4-FFF2-40B4-BE49-F238E27FC236}">
                <a16:creationId xmlns:a16="http://schemas.microsoft.com/office/drawing/2014/main" id="{0FC6CD96-7A99-C447-B5AA-284EE64E039D}"/>
              </a:ext>
            </a:extLst>
          </p:cNvPr>
          <p:cNvPicPr>
            <a:picLocks noChangeAspect="1"/>
          </p:cNvPicPr>
          <p:nvPr userDrawn="1"/>
        </p:nvPicPr>
        <p:blipFill>
          <a:blip r:embed="rId2"/>
          <a:stretch>
            <a:fillRect/>
          </a:stretch>
        </p:blipFill>
        <p:spPr>
          <a:xfrm>
            <a:off x="670457" y="5871061"/>
            <a:ext cx="2027024" cy="810563"/>
          </a:xfrm>
          <a:prstGeom prst="rect">
            <a:avLst/>
          </a:prstGeom>
        </p:spPr>
      </p:pic>
    </p:spTree>
    <p:extLst>
      <p:ext uri="{BB962C8B-B14F-4D97-AF65-F5344CB8AC3E}">
        <p14:creationId xmlns:p14="http://schemas.microsoft.com/office/powerpoint/2010/main" val="3025495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79E-AD74-4A15-A61D-D3AE1145AB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FBFA82-F488-48E4-AFDF-6C1B17BE84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D8B7ED-7B97-4057-9138-30CD2411BD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B809EC-AA04-441B-9487-5228ECFB4BDF}"/>
              </a:ext>
            </a:extLst>
          </p:cNvPr>
          <p:cNvSpPr>
            <a:spLocks noGrp="1"/>
          </p:cNvSpPr>
          <p:nvPr>
            <p:ph type="dt" sz="half" idx="10"/>
          </p:nvPr>
        </p:nvSpPr>
        <p:spPr/>
        <p:txBody>
          <a:bodyPr/>
          <a:lstStyle/>
          <a:p>
            <a:fld id="{1E661F96-FFF0-4769-AFAD-7789109F9FFC}" type="datetimeFigureOut">
              <a:rPr lang="en-US" smtClean="0"/>
              <a:t>2/23/2023</a:t>
            </a:fld>
            <a:endParaRPr lang="en-US"/>
          </a:p>
        </p:txBody>
      </p:sp>
      <p:sp>
        <p:nvSpPr>
          <p:cNvPr id="6" name="Footer Placeholder 5">
            <a:extLst>
              <a:ext uri="{FF2B5EF4-FFF2-40B4-BE49-F238E27FC236}">
                <a16:creationId xmlns:a16="http://schemas.microsoft.com/office/drawing/2014/main" id="{A30AAA73-A9F5-4471-A619-5DE8E57A4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8D6F7A-5AEA-41AD-828F-1827A2FD7BA1}"/>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4126508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A337-EEA2-489B-A6B8-249CA1690E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9A1BEE-A126-4137-AE87-029A19CC6E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1235A9-0A4F-4D93-ABC3-A84925B969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D383D-943D-4AA8-8600-5AC320C44D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CDF6DC-9F00-480C-A8DA-2BF72374B7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D2CB96-439E-4D23-AF59-F7A923C96D50}"/>
              </a:ext>
            </a:extLst>
          </p:cNvPr>
          <p:cNvSpPr>
            <a:spLocks noGrp="1"/>
          </p:cNvSpPr>
          <p:nvPr>
            <p:ph type="dt" sz="half" idx="10"/>
          </p:nvPr>
        </p:nvSpPr>
        <p:spPr/>
        <p:txBody>
          <a:bodyPr/>
          <a:lstStyle/>
          <a:p>
            <a:fld id="{1E661F96-FFF0-4769-AFAD-7789109F9FFC}" type="datetimeFigureOut">
              <a:rPr lang="en-US" smtClean="0"/>
              <a:t>2/23/2023</a:t>
            </a:fld>
            <a:endParaRPr lang="en-US"/>
          </a:p>
        </p:txBody>
      </p:sp>
      <p:sp>
        <p:nvSpPr>
          <p:cNvPr id="8" name="Footer Placeholder 7">
            <a:extLst>
              <a:ext uri="{FF2B5EF4-FFF2-40B4-BE49-F238E27FC236}">
                <a16:creationId xmlns:a16="http://schemas.microsoft.com/office/drawing/2014/main" id="{347F4CFB-8971-4A85-A9F7-D6698A9A8B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B9A1FE-D9FA-4D56-B9EB-871BFC336EDB}"/>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3966152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CBEE-CC97-4CC5-BE0A-D43EC244D8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012FC8-BDE1-4889-A1AA-8994B10B6902}"/>
              </a:ext>
            </a:extLst>
          </p:cNvPr>
          <p:cNvSpPr>
            <a:spLocks noGrp="1"/>
          </p:cNvSpPr>
          <p:nvPr>
            <p:ph type="dt" sz="half" idx="10"/>
          </p:nvPr>
        </p:nvSpPr>
        <p:spPr/>
        <p:txBody>
          <a:bodyPr/>
          <a:lstStyle/>
          <a:p>
            <a:fld id="{1E661F96-FFF0-4769-AFAD-7789109F9FFC}" type="datetimeFigureOut">
              <a:rPr lang="en-US" smtClean="0"/>
              <a:t>2/23/2023</a:t>
            </a:fld>
            <a:endParaRPr lang="en-US"/>
          </a:p>
        </p:txBody>
      </p:sp>
      <p:sp>
        <p:nvSpPr>
          <p:cNvPr id="4" name="Footer Placeholder 3">
            <a:extLst>
              <a:ext uri="{FF2B5EF4-FFF2-40B4-BE49-F238E27FC236}">
                <a16:creationId xmlns:a16="http://schemas.microsoft.com/office/drawing/2014/main" id="{A315A070-D11C-4A0B-87AD-44B4FFFB9D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44D99F-FC13-498A-8237-6B0E8313B44E}"/>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3502003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6C4AAC-7081-4399-9489-07A2253862FA}"/>
              </a:ext>
            </a:extLst>
          </p:cNvPr>
          <p:cNvSpPr>
            <a:spLocks noGrp="1"/>
          </p:cNvSpPr>
          <p:nvPr>
            <p:ph type="dt" sz="half" idx="10"/>
          </p:nvPr>
        </p:nvSpPr>
        <p:spPr/>
        <p:txBody>
          <a:bodyPr/>
          <a:lstStyle/>
          <a:p>
            <a:fld id="{1E661F96-FFF0-4769-AFAD-7789109F9FFC}" type="datetimeFigureOut">
              <a:rPr lang="en-US" smtClean="0"/>
              <a:t>2/23/2023</a:t>
            </a:fld>
            <a:endParaRPr lang="en-US"/>
          </a:p>
        </p:txBody>
      </p:sp>
      <p:sp>
        <p:nvSpPr>
          <p:cNvPr id="3" name="Footer Placeholder 2">
            <a:extLst>
              <a:ext uri="{FF2B5EF4-FFF2-40B4-BE49-F238E27FC236}">
                <a16:creationId xmlns:a16="http://schemas.microsoft.com/office/drawing/2014/main" id="{646ACB19-C6A8-4039-92C7-CE590E4C94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A4D8B7-49C6-4AE7-AC4A-BC2DAB7BDACF}"/>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83381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19A9-46E2-4A08-A8C8-CECB395665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02542B-E793-43C7-91EB-A43F795B30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E759BB-6064-4CE0-8B66-1598C8B2F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D3B83-B7B1-41E1-ADA9-A82AC4569CD3}"/>
              </a:ext>
            </a:extLst>
          </p:cNvPr>
          <p:cNvSpPr>
            <a:spLocks noGrp="1"/>
          </p:cNvSpPr>
          <p:nvPr>
            <p:ph type="dt" sz="half" idx="10"/>
          </p:nvPr>
        </p:nvSpPr>
        <p:spPr/>
        <p:txBody>
          <a:bodyPr/>
          <a:lstStyle/>
          <a:p>
            <a:fld id="{1E661F96-FFF0-4769-AFAD-7789109F9FFC}" type="datetimeFigureOut">
              <a:rPr lang="en-US" smtClean="0"/>
              <a:t>2/23/2023</a:t>
            </a:fld>
            <a:endParaRPr lang="en-US"/>
          </a:p>
        </p:txBody>
      </p:sp>
      <p:sp>
        <p:nvSpPr>
          <p:cNvPr id="6" name="Footer Placeholder 5">
            <a:extLst>
              <a:ext uri="{FF2B5EF4-FFF2-40B4-BE49-F238E27FC236}">
                <a16:creationId xmlns:a16="http://schemas.microsoft.com/office/drawing/2014/main" id="{3F50780B-2E6E-47A6-83CB-FE87FE6443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781F85-C048-4291-A3E6-E9B4FC47411B}"/>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4176363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8F61-2783-4013-A91D-68F385A9E5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B7F64D-AB06-45D2-A377-B19EA05DC3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F5123E-C682-48D6-B1A2-14D735DC0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583E2B-F819-443D-A669-9974EB08572E}"/>
              </a:ext>
            </a:extLst>
          </p:cNvPr>
          <p:cNvSpPr>
            <a:spLocks noGrp="1"/>
          </p:cNvSpPr>
          <p:nvPr>
            <p:ph type="dt" sz="half" idx="10"/>
          </p:nvPr>
        </p:nvSpPr>
        <p:spPr/>
        <p:txBody>
          <a:bodyPr/>
          <a:lstStyle/>
          <a:p>
            <a:fld id="{1E661F96-FFF0-4769-AFAD-7789109F9FFC}" type="datetimeFigureOut">
              <a:rPr lang="en-US" smtClean="0"/>
              <a:t>2/23/2023</a:t>
            </a:fld>
            <a:endParaRPr lang="en-US"/>
          </a:p>
        </p:txBody>
      </p:sp>
      <p:sp>
        <p:nvSpPr>
          <p:cNvPr id="6" name="Footer Placeholder 5">
            <a:extLst>
              <a:ext uri="{FF2B5EF4-FFF2-40B4-BE49-F238E27FC236}">
                <a16:creationId xmlns:a16="http://schemas.microsoft.com/office/drawing/2014/main" id="{20CC266C-0155-4168-92AD-DB108F4FB2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8D67B3-E13D-44AD-84A4-30262CC64F4C}"/>
              </a:ext>
            </a:extLst>
          </p:cNvPr>
          <p:cNvSpPr>
            <a:spLocks noGrp="1"/>
          </p:cNvSpPr>
          <p:nvPr>
            <p:ph type="sldNum" sz="quarter" idx="12"/>
          </p:nvPr>
        </p:nvSpPr>
        <p:spPr/>
        <p:txBody>
          <a:bodyPr/>
          <a:lstStyle/>
          <a:p>
            <a:fld id="{971D7DD0-7D4E-4FC9-B6B2-9A1E3216854C}" type="slidenum">
              <a:rPr lang="en-US" smtClean="0"/>
              <a:t>‹#›</a:t>
            </a:fld>
            <a:endParaRPr lang="en-US"/>
          </a:p>
        </p:txBody>
      </p:sp>
    </p:spTree>
    <p:extLst>
      <p:ext uri="{BB962C8B-B14F-4D97-AF65-F5344CB8AC3E}">
        <p14:creationId xmlns:p14="http://schemas.microsoft.com/office/powerpoint/2010/main" val="154346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FEB893-1B32-4189-890F-E09C73EDE9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31F200-5FDE-4EA7-ACFF-457FCB5F1E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1D2E8-0FFB-4D28-BE94-5043EF3CB4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61F96-FFF0-4769-AFAD-7789109F9FFC}" type="datetimeFigureOut">
              <a:rPr lang="en-US" smtClean="0"/>
              <a:t>2/23/2023</a:t>
            </a:fld>
            <a:endParaRPr lang="en-US"/>
          </a:p>
        </p:txBody>
      </p:sp>
      <p:sp>
        <p:nvSpPr>
          <p:cNvPr id="5" name="Footer Placeholder 4">
            <a:extLst>
              <a:ext uri="{FF2B5EF4-FFF2-40B4-BE49-F238E27FC236}">
                <a16:creationId xmlns:a16="http://schemas.microsoft.com/office/drawing/2014/main" id="{7DD61236-7768-4882-BDAF-D7C2720F78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9A9AF1-B2D7-4607-8038-CE0840E5D8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D7DD0-7D4E-4FC9-B6B2-9A1E3216854C}" type="slidenum">
              <a:rPr lang="en-US" smtClean="0"/>
              <a:t>‹#›</a:t>
            </a:fld>
            <a:endParaRPr lang="en-US"/>
          </a:p>
        </p:txBody>
      </p:sp>
    </p:spTree>
    <p:extLst>
      <p:ext uri="{BB962C8B-B14F-4D97-AF65-F5344CB8AC3E}">
        <p14:creationId xmlns:p14="http://schemas.microsoft.com/office/powerpoint/2010/main" val="746130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251200" y="6173791"/>
            <a:ext cx="28448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fld id="{08CCC229-AB65-5F40-B719-1933DA0A7CB3}" type="datetime1">
              <a:rPr lang="en-US" smtClean="0"/>
              <a:t>2/23/2023</a:t>
            </a:fld>
            <a:endParaRPr lang="en-US"/>
          </a:p>
        </p:txBody>
      </p:sp>
      <p:sp>
        <p:nvSpPr>
          <p:cNvPr id="7" name="Title Placeholder 1"/>
          <p:cNvSpPr>
            <a:spLocks noGrp="1"/>
          </p:cNvSpPr>
          <p:nvPr>
            <p:ph type="title"/>
          </p:nvPr>
        </p:nvSpPr>
        <p:spPr>
          <a:xfrm>
            <a:off x="738189" y="452440"/>
            <a:ext cx="10715627" cy="743347"/>
          </a:xfrm>
          <a:prstGeom prst="rect">
            <a:avLst/>
          </a:prstGeom>
        </p:spPr>
        <p:txBody>
          <a:bodyPr vert="horz" lIns="91440" tIns="45720" rIns="91440" bIns="45720" rtlCol="0" anchor="ctr">
            <a:normAutofit/>
          </a:bodyPr>
          <a:lstStyle/>
          <a:p>
            <a:r>
              <a:rPr lang="en-US"/>
              <a:t>Click to edit master title style</a:t>
            </a:r>
          </a:p>
        </p:txBody>
      </p:sp>
      <p:cxnSp>
        <p:nvCxnSpPr>
          <p:cNvPr id="8" name="Straight Connector 13"/>
          <p:cNvCxnSpPr>
            <a:cxnSpLocks noChangeShapeType="1"/>
          </p:cNvCxnSpPr>
          <p:nvPr userDrawn="1"/>
        </p:nvCxnSpPr>
        <p:spPr bwMode="auto">
          <a:xfrm>
            <a:off x="738194" y="1297384"/>
            <a:ext cx="10715625" cy="0"/>
          </a:xfrm>
          <a:prstGeom prst="line">
            <a:avLst/>
          </a:prstGeom>
          <a:noFill/>
          <a:ln w="25400">
            <a:solidFill>
              <a:schemeClr val="accent3">
                <a:lumMod val="75000"/>
              </a:schemeClr>
            </a:solidFill>
            <a:round/>
            <a:headEnd/>
            <a:tailEnd/>
          </a:ln>
          <a:extLst>
            <a:ext uri="{909E8E84-426E-40dd-AFC4-6F175D3DCCD1}">
              <a14:hiddenFill xmlns="" xmlns:a14="http://schemas.microsoft.com/office/drawing/2010/main">
                <a:noFill/>
              </a14:hiddenFill>
            </a:ext>
          </a:extLst>
        </p:spPr>
      </p:cxnSp>
      <p:sp>
        <p:nvSpPr>
          <p:cNvPr id="9" name="Text Placeholder 2"/>
          <p:cNvSpPr>
            <a:spLocks noGrp="1"/>
          </p:cNvSpPr>
          <p:nvPr>
            <p:ph type="body" idx="1"/>
          </p:nvPr>
        </p:nvSpPr>
        <p:spPr>
          <a:xfrm>
            <a:off x="738189" y="1524000"/>
            <a:ext cx="10715627" cy="4106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1" name="Footer Placeholder 4"/>
          <p:cNvSpPr>
            <a:spLocks noGrp="1"/>
          </p:cNvSpPr>
          <p:nvPr>
            <p:ph type="ftr" sz="quarter" idx="3"/>
          </p:nvPr>
        </p:nvSpPr>
        <p:spPr>
          <a:xfrm>
            <a:off x="6096000" y="6173791"/>
            <a:ext cx="4443413"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r>
              <a:rPr lang="en-US"/>
              <a:t>Federal Emergency Management Agency</a:t>
            </a:r>
          </a:p>
        </p:txBody>
      </p:sp>
      <p:sp>
        <p:nvSpPr>
          <p:cNvPr id="2" name="Slide Number Placeholder 1">
            <a:extLst>
              <a:ext uri="{FF2B5EF4-FFF2-40B4-BE49-F238E27FC236}">
                <a16:creationId xmlns:a16="http://schemas.microsoft.com/office/drawing/2014/main" id="{6BB46968-E1B9-AE4F-9DEE-EDC8D5B1D4DF}"/>
              </a:ext>
            </a:extLst>
          </p:cNvPr>
          <p:cNvSpPr>
            <a:spLocks noGrp="1"/>
          </p:cNvSpPr>
          <p:nvPr>
            <p:ph type="sldNum" sz="quarter" idx="4"/>
          </p:nvPr>
        </p:nvSpPr>
        <p:spPr>
          <a:xfrm>
            <a:off x="10539413" y="6173791"/>
            <a:ext cx="91440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C257D-A786-9244-9E17-CE618C8B9275}" type="slidenum">
              <a:rPr lang="en-US" smtClean="0"/>
              <a:t>‹#›</a:t>
            </a:fld>
            <a:endParaRPr lang="en-US"/>
          </a:p>
        </p:txBody>
      </p:sp>
    </p:spTree>
    <p:extLst>
      <p:ext uri="{BB962C8B-B14F-4D97-AF65-F5344CB8AC3E}">
        <p14:creationId xmlns:p14="http://schemas.microsoft.com/office/powerpoint/2010/main" val="99520815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4.png"/><Relationship Id="rId18" Type="http://schemas.openxmlformats.org/officeDocument/2006/relationships/slide" Target="slide22.xml"/><Relationship Id="rId26" Type="http://schemas.openxmlformats.org/officeDocument/2006/relationships/image" Target="../media/image23.svg"/><Relationship Id="rId3" Type="http://schemas.openxmlformats.org/officeDocument/2006/relationships/slide" Target="slide3.xml"/><Relationship Id="rId21" Type="http://schemas.openxmlformats.org/officeDocument/2006/relationships/slide" Target="slide30.xml"/><Relationship Id="rId7" Type="http://schemas.openxmlformats.org/officeDocument/2006/relationships/image" Target="../media/image10.png"/><Relationship Id="rId12" Type="http://schemas.openxmlformats.org/officeDocument/2006/relationships/slide" Target="slide11.xml"/><Relationship Id="rId17" Type="http://schemas.openxmlformats.org/officeDocument/2006/relationships/image" Target="../media/image17.svg"/><Relationship Id="rId25" Type="http://schemas.openxmlformats.org/officeDocument/2006/relationships/image" Target="../media/image22.png"/><Relationship Id="rId2" Type="http://schemas.openxmlformats.org/officeDocument/2006/relationships/slideLayout" Target="../slideLayouts/slideLayout23.xml"/><Relationship Id="rId16" Type="http://schemas.openxmlformats.org/officeDocument/2006/relationships/image" Target="../media/image16.png"/><Relationship Id="rId20" Type="http://schemas.openxmlformats.org/officeDocument/2006/relationships/image" Target="../media/image19.svg"/><Relationship Id="rId1" Type="http://schemas.openxmlformats.org/officeDocument/2006/relationships/themeOverride" Target="../theme/themeOverride1.xml"/><Relationship Id="rId6" Type="http://schemas.openxmlformats.org/officeDocument/2006/relationships/slide" Target="slide6.xml"/><Relationship Id="rId11" Type="http://schemas.openxmlformats.org/officeDocument/2006/relationships/image" Target="../media/image13.svg"/><Relationship Id="rId24" Type="http://schemas.openxmlformats.org/officeDocument/2006/relationships/slide" Target="slide32.xml"/><Relationship Id="rId5" Type="http://schemas.openxmlformats.org/officeDocument/2006/relationships/image" Target="../media/image9.svg"/><Relationship Id="rId15" Type="http://schemas.openxmlformats.org/officeDocument/2006/relationships/slide" Target="slide13.xml"/><Relationship Id="rId23" Type="http://schemas.openxmlformats.org/officeDocument/2006/relationships/image" Target="../media/image21.svg"/><Relationship Id="rId10" Type="http://schemas.openxmlformats.org/officeDocument/2006/relationships/image" Target="../media/image12.png"/><Relationship Id="rId19"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slide" Target="slide9.xml"/><Relationship Id="rId14" Type="http://schemas.openxmlformats.org/officeDocument/2006/relationships/image" Target="../media/image15.svg"/><Relationship Id="rId22"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mailto:FEMA-NSGP@fema.dhs.gov"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CC8FA-649E-F545-8553-84D07A4410B6}"/>
              </a:ext>
            </a:extLst>
          </p:cNvPr>
          <p:cNvSpPr>
            <a:spLocks noGrp="1"/>
          </p:cNvSpPr>
          <p:nvPr>
            <p:ph type="title"/>
          </p:nvPr>
        </p:nvSpPr>
        <p:spPr/>
        <p:txBody>
          <a:bodyPr/>
          <a:lstStyle/>
          <a:p>
            <a:r>
              <a:rPr lang="en-US" sz="4800" dirty="0"/>
              <a:t>FY 2023 NSGP Process Overview for SAAs</a:t>
            </a:r>
          </a:p>
        </p:txBody>
      </p:sp>
      <p:sp>
        <p:nvSpPr>
          <p:cNvPr id="3" name="Text Placeholder 2">
            <a:extLst>
              <a:ext uri="{FF2B5EF4-FFF2-40B4-BE49-F238E27FC236}">
                <a16:creationId xmlns:a16="http://schemas.microsoft.com/office/drawing/2014/main" id="{39CED87B-1A0F-8F4C-8666-B2142F1F75D4}"/>
              </a:ext>
            </a:extLst>
          </p:cNvPr>
          <p:cNvSpPr>
            <a:spLocks noGrp="1"/>
          </p:cNvSpPr>
          <p:nvPr>
            <p:ph type="body" sz="quarter" idx="10"/>
          </p:nvPr>
        </p:nvSpPr>
        <p:spPr>
          <a:xfrm>
            <a:off x="738189" y="2475944"/>
            <a:ext cx="10708748" cy="1148366"/>
          </a:xfrm>
        </p:spPr>
        <p:txBody>
          <a:bodyPr/>
          <a:lstStyle/>
          <a:p>
            <a:r>
              <a:rPr lang="en-US" dirty="0">
                <a:ea typeface="Open Sans" panose="020B0606030504020204" pitchFamily="34" charset="0"/>
                <a:cs typeface="Open Sans" panose="020B0606030504020204" pitchFamily="34" charset="0"/>
              </a:rPr>
              <a:t>Grant Programs Directorate</a:t>
            </a:r>
          </a:p>
          <a:p>
            <a:r>
              <a:rPr lang="en-US" dirty="0">
                <a:ea typeface="Open Sans" panose="020B0606030504020204" pitchFamily="34" charset="0"/>
                <a:cs typeface="Open Sans" panose="020B0606030504020204" pitchFamily="34" charset="0"/>
              </a:rPr>
              <a:t>Federal Emergency Management Agency </a:t>
            </a:r>
          </a:p>
          <a:p>
            <a:endParaRPr lang="en-US" dirty="0"/>
          </a:p>
        </p:txBody>
      </p:sp>
    </p:spTree>
    <p:extLst>
      <p:ext uri="{BB962C8B-B14F-4D97-AF65-F5344CB8AC3E}">
        <p14:creationId xmlns:p14="http://schemas.microsoft.com/office/powerpoint/2010/main" val="1899357851"/>
      </p:ext>
    </p:extLst>
  </p:cSld>
  <p:clrMapOvr>
    <a:masterClrMapping/>
  </p:clrMapOvr>
  <mc:AlternateContent xmlns:mc="http://schemas.openxmlformats.org/markup-compatibility/2006" xmlns:p14="http://schemas.microsoft.com/office/powerpoint/2010/main">
    <mc:Choice Requires="p14">
      <p:transition spd="slow" p14:dur="2000" advTm="90015"/>
    </mc:Choice>
    <mc:Fallback xmlns="">
      <p:transition spd="slow" advTm="9001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Terminology</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3" name="TextBox 2">
            <a:extLst>
              <a:ext uri="{FF2B5EF4-FFF2-40B4-BE49-F238E27FC236}">
                <a16:creationId xmlns:a16="http://schemas.microsoft.com/office/drawing/2014/main" id="{036C4D31-A9C6-489E-91C8-454B5F5D6A45}"/>
              </a:ext>
            </a:extLst>
          </p:cNvPr>
          <p:cNvSpPr txBox="1"/>
          <p:nvPr/>
        </p:nvSpPr>
        <p:spPr>
          <a:xfrm>
            <a:off x="738185" y="1321070"/>
            <a:ext cx="11060238" cy="4667945"/>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1600" dirty="0">
                <a:solidFill>
                  <a:srgbClr val="005288"/>
                </a:solidFill>
                <a:latin typeface="+mj-lt"/>
                <a:ea typeface="+mj-ea"/>
                <a:cs typeface="+mj-cs"/>
              </a:rPr>
              <a:t>Investment Justification (IJ)</a:t>
            </a:r>
            <a:r>
              <a:rPr lang="en-US" sz="1600" dirty="0"/>
              <a:t>: </a:t>
            </a:r>
            <a:r>
              <a:rPr lang="en-US" sz="1400" dirty="0"/>
              <a:t>The IJ is the only portion of a nonprofit’s application package that will be provided to and reviewed by FEMA. For FY 2023, this form is an updated PDF template (as opposed to the previous Excel &amp; PDF versions). This will allow for better data collection for both the SAA and FEMA and will be more accessible for users with assistive devices. </a:t>
            </a:r>
          </a:p>
          <a:p>
            <a:pPr marL="285750" indent="-285750">
              <a:spcAft>
                <a:spcPts val="800"/>
              </a:spcAft>
              <a:buFont typeface="Arial" panose="020B0604020202020204" pitchFamily="34" charset="0"/>
              <a:buChar char="•"/>
            </a:pPr>
            <a:r>
              <a:rPr lang="en-US" sz="1600" dirty="0">
                <a:solidFill>
                  <a:srgbClr val="005288"/>
                </a:solidFill>
                <a:latin typeface="+mj-lt"/>
                <a:ea typeface="+mj-ea"/>
                <a:cs typeface="+mj-cs"/>
              </a:rPr>
              <a:t>Export Process: </a:t>
            </a:r>
            <a:r>
              <a:rPr lang="en-US" sz="1400" dirty="0">
                <a:ea typeface="+mj-ea"/>
                <a:cs typeface="+mj-cs"/>
              </a:rPr>
              <a:t>The added benefit of the PDF IJ template is that all entered information can be easily retrieved from	the template(s) with one automated export process. This export process refers to the steps SAAs will take to retrieve all provided data from all IJs. The end result of the export process is an Excel file.  </a:t>
            </a:r>
            <a:endParaRPr lang="en-US" sz="1600" dirty="0">
              <a:ea typeface="+mj-ea"/>
              <a:cs typeface="+mj-cs"/>
            </a:endParaRPr>
          </a:p>
          <a:p>
            <a:pPr marL="285750" indent="-285750">
              <a:spcAft>
                <a:spcPts val="800"/>
              </a:spcAft>
              <a:buFont typeface="Arial" panose="020B0604020202020204" pitchFamily="34" charset="0"/>
              <a:buChar char="•"/>
            </a:pPr>
            <a:r>
              <a:rPr lang="en-US" sz="1600" dirty="0">
                <a:solidFill>
                  <a:srgbClr val="005288"/>
                </a:solidFill>
                <a:latin typeface="+mj-lt"/>
                <a:ea typeface="+mj-ea"/>
                <a:cs typeface="+mj-cs"/>
              </a:rPr>
              <a:t>Export File: </a:t>
            </a:r>
            <a:r>
              <a:rPr lang="en-US" sz="1400" dirty="0">
                <a:ea typeface="+mj-ea"/>
                <a:cs typeface="+mj-cs"/>
              </a:rPr>
              <a:t>The export file refers to the Excel document that your computer will automatically created create as a result of the export process. This file contains raw data from ALL available fields in the IJ. It is not submitted to FEMA, but the provided NSGP IJ Export Assistance Data Collection &amp; Cleaning Tool will transform this raw data into usable information you will eventually send to FEMA in the SAA Prioritization Tracker. </a:t>
            </a:r>
            <a:endParaRPr lang="en-US" sz="1400" dirty="0">
              <a:solidFill>
                <a:srgbClr val="005288"/>
              </a:solidFill>
              <a:latin typeface="+mj-lt"/>
              <a:ea typeface="+mj-ea"/>
              <a:cs typeface="+mj-cs"/>
            </a:endParaRPr>
          </a:p>
          <a:p>
            <a:pPr marL="285750" indent="-285750">
              <a:spcAft>
                <a:spcPts val="800"/>
              </a:spcAft>
              <a:buFont typeface="Arial" panose="020B0604020202020204" pitchFamily="34" charset="0"/>
              <a:buChar char="•"/>
            </a:pPr>
            <a:r>
              <a:rPr lang="en-US" sz="1600" dirty="0">
                <a:solidFill>
                  <a:srgbClr val="005288"/>
                </a:solidFill>
                <a:latin typeface="+mj-lt"/>
                <a:ea typeface="+mj-ea"/>
                <a:cs typeface="+mj-cs"/>
              </a:rPr>
              <a:t>NSGP IJ Export Assistance Data Collection &amp; Cleaning Tool:</a:t>
            </a:r>
            <a:r>
              <a:rPr lang="en-US" sz="1400" dirty="0">
                <a:ea typeface="+mj-ea"/>
                <a:cs typeface="+mj-cs"/>
              </a:rPr>
              <a:t> This file is </a:t>
            </a:r>
            <a:r>
              <a:rPr lang="en-US" sz="1400" b="1" dirty="0">
                <a:ea typeface="+mj-ea"/>
                <a:cs typeface="+mj-cs"/>
              </a:rPr>
              <a:t>not</a:t>
            </a:r>
            <a:r>
              <a:rPr lang="en-US" sz="1400" dirty="0">
                <a:ea typeface="+mj-ea"/>
                <a:cs typeface="+mj-cs"/>
              </a:rPr>
              <a:t> required material. It was developed specifically for the NSGP process to take the raw data from the export file and automatically transform it into the format and order required on the SAA Prioritization Tracker. It is intended to significantly reduce the administrative burden faced by the SAAs. This file does have a built-in scoring tool if SAAs choose to use it, but it is not required. </a:t>
            </a:r>
          </a:p>
          <a:p>
            <a:pPr marL="285750" indent="-285750">
              <a:spcAft>
                <a:spcPts val="800"/>
              </a:spcAft>
              <a:buFont typeface="Arial" panose="020B0604020202020204" pitchFamily="34" charset="0"/>
              <a:buChar char="•"/>
            </a:pPr>
            <a:r>
              <a:rPr lang="en-US" sz="1600" dirty="0">
                <a:solidFill>
                  <a:srgbClr val="005288"/>
                </a:solidFill>
                <a:latin typeface="+mj-lt"/>
                <a:ea typeface="+mj-ea"/>
                <a:cs typeface="+mj-cs"/>
              </a:rPr>
              <a:t>Migration Process: </a:t>
            </a:r>
            <a:r>
              <a:rPr lang="en-US" sz="1400" dirty="0">
                <a:ea typeface="+mj-ea"/>
                <a:cs typeface="+mj-cs"/>
              </a:rPr>
              <a:t>This refers to the process of copying the exported data from Investment Justifications into the SAA Prioritization Tracker. </a:t>
            </a:r>
          </a:p>
          <a:p>
            <a:pPr marL="285750" indent="-285750">
              <a:spcAft>
                <a:spcPts val="800"/>
              </a:spcAft>
              <a:buFont typeface="Arial" panose="020B0604020202020204" pitchFamily="34" charset="0"/>
              <a:buChar char="•"/>
            </a:pPr>
            <a:r>
              <a:rPr lang="en-US" sz="1600" dirty="0">
                <a:solidFill>
                  <a:srgbClr val="005288"/>
                </a:solidFill>
                <a:latin typeface="+mj-lt"/>
                <a:ea typeface="+mj-ea"/>
                <a:cs typeface="+mj-cs"/>
              </a:rPr>
              <a:t>SAA Prioritization Tracker: </a:t>
            </a:r>
            <a:r>
              <a:rPr lang="en-US" sz="1400" dirty="0">
                <a:ea typeface="+mj-ea"/>
                <a:cs typeface="+mj-cs"/>
              </a:rPr>
              <a:t>The SAA Prioritization Tracker is an Excel document provided to the SAAs by FEMA to record all submitted Investment Justifications. It will be submitted to FEMA and is the basis for the federal review process. If you are applying to both the State and Urban Area funding streams, you must have a separate prioritization tracker for each. </a:t>
            </a:r>
            <a:endParaRPr lang="en-US" sz="1600" dirty="0">
              <a:solidFill>
                <a:srgbClr val="005288"/>
              </a:solidFill>
              <a:latin typeface="+mj-lt"/>
              <a:ea typeface="+mj-ea"/>
              <a:cs typeface="+mj-cs"/>
            </a:endParaRPr>
          </a:p>
        </p:txBody>
      </p:sp>
    </p:spTree>
    <p:extLst>
      <p:ext uri="{BB962C8B-B14F-4D97-AF65-F5344CB8AC3E}">
        <p14:creationId xmlns:p14="http://schemas.microsoft.com/office/powerpoint/2010/main" val="3629348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Suggested Export Process Map </a:t>
            </a:r>
            <a:endParaRPr lang="en-US" sz="4800" i="1" dirty="0"/>
          </a:p>
        </p:txBody>
      </p:sp>
    </p:spTree>
    <p:extLst>
      <p:ext uri="{BB962C8B-B14F-4D97-AF65-F5344CB8AC3E}">
        <p14:creationId xmlns:p14="http://schemas.microsoft.com/office/powerpoint/2010/main" val="1090697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1B58F4-CF21-2240-BDC1-5870E9DB125A}"/>
              </a:ext>
            </a:extLst>
          </p:cNvPr>
          <p:cNvSpPr>
            <a:spLocks noGrp="1"/>
          </p:cNvSpPr>
          <p:nvPr>
            <p:ph type="title"/>
          </p:nvPr>
        </p:nvSpPr>
        <p:spPr/>
        <p:txBody>
          <a:bodyPr/>
          <a:lstStyle/>
          <a:p>
            <a:r>
              <a:rPr lang="en-US" dirty="0"/>
              <a:t>Suggested Export Process Map for SAAs</a:t>
            </a:r>
          </a:p>
        </p:txBody>
      </p:sp>
      <p:sp>
        <p:nvSpPr>
          <p:cNvPr id="4" name="Slide Number Placeholder 3">
            <a:extLst>
              <a:ext uri="{FF2B5EF4-FFF2-40B4-BE49-F238E27FC236}">
                <a16:creationId xmlns:a16="http://schemas.microsoft.com/office/drawing/2014/main" id="{49054562-125A-294A-8778-331DC1384C7E}"/>
              </a:ext>
            </a:extLst>
          </p:cNvPr>
          <p:cNvSpPr>
            <a:spLocks noGrp="1"/>
          </p:cNvSpPr>
          <p:nvPr>
            <p:ph type="sldNum" sz="quarter" idx="12"/>
          </p:nvPr>
        </p:nvSpPr>
        <p:spPr/>
        <p:txBody>
          <a:bodyPr/>
          <a:lstStyle/>
          <a:p>
            <a:fld id="{8FCC257D-A786-9244-9E17-CE618C8B9275}" type="slidenum">
              <a:rPr lang="en-US" smtClean="0"/>
              <a:pPr/>
              <a:t>12</a:t>
            </a:fld>
            <a:endParaRPr lang="en-US" dirty="0"/>
          </a:p>
        </p:txBody>
      </p:sp>
      <p:graphicFrame>
        <p:nvGraphicFramePr>
          <p:cNvPr id="2" name="Diagram 1">
            <a:extLst>
              <a:ext uri="{FF2B5EF4-FFF2-40B4-BE49-F238E27FC236}">
                <a16:creationId xmlns:a16="http://schemas.microsoft.com/office/drawing/2014/main" id="{B2197C2B-F778-4E8E-8414-096C7C464800}"/>
              </a:ext>
            </a:extLst>
          </p:cNvPr>
          <p:cNvGraphicFramePr/>
          <p:nvPr>
            <p:extLst>
              <p:ext uri="{D42A27DB-BD31-4B8C-83A1-F6EECF244321}">
                <p14:modId xmlns:p14="http://schemas.microsoft.com/office/powerpoint/2010/main" val="3708772162"/>
              </p:ext>
            </p:extLst>
          </p:nvPr>
        </p:nvGraphicFramePr>
        <p:xfrm>
          <a:off x="667846" y="1676069"/>
          <a:ext cx="10785965" cy="4351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id="{549C1649-1F37-4967-BE69-4539E0948DF2}"/>
              </a:ext>
            </a:extLst>
          </p:cNvPr>
          <p:cNvSpPr/>
          <p:nvPr/>
        </p:nvSpPr>
        <p:spPr>
          <a:xfrm>
            <a:off x="2249153" y="1890919"/>
            <a:ext cx="228600" cy="234703"/>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Arrow: Right 5">
            <a:extLst>
              <a:ext uri="{FF2B5EF4-FFF2-40B4-BE49-F238E27FC236}">
                <a16:creationId xmlns:a16="http://schemas.microsoft.com/office/drawing/2014/main" id="{FE94BD52-B404-4A7B-A5B3-C5B85D0901F6}"/>
              </a:ext>
            </a:extLst>
          </p:cNvPr>
          <p:cNvSpPr/>
          <p:nvPr/>
        </p:nvSpPr>
        <p:spPr>
          <a:xfrm>
            <a:off x="4761003" y="1890919"/>
            <a:ext cx="228600" cy="234703"/>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Arrow: Right 6">
            <a:extLst>
              <a:ext uri="{FF2B5EF4-FFF2-40B4-BE49-F238E27FC236}">
                <a16:creationId xmlns:a16="http://schemas.microsoft.com/office/drawing/2014/main" id="{45930CC4-8409-49AA-A6E4-838A74BD83E9}"/>
              </a:ext>
            </a:extLst>
          </p:cNvPr>
          <p:cNvSpPr/>
          <p:nvPr/>
        </p:nvSpPr>
        <p:spPr>
          <a:xfrm>
            <a:off x="6579376" y="1890919"/>
            <a:ext cx="228600" cy="234703"/>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Arrow: Right 7">
            <a:extLst>
              <a:ext uri="{FF2B5EF4-FFF2-40B4-BE49-F238E27FC236}">
                <a16:creationId xmlns:a16="http://schemas.microsoft.com/office/drawing/2014/main" id="{C39406BC-F62E-4A83-94FE-271A4B0C5522}"/>
              </a:ext>
            </a:extLst>
          </p:cNvPr>
          <p:cNvSpPr/>
          <p:nvPr/>
        </p:nvSpPr>
        <p:spPr>
          <a:xfrm>
            <a:off x="9175388" y="1890919"/>
            <a:ext cx="228600" cy="234703"/>
          </a:xfrm>
          <a:prstGeom prst="rightArrow">
            <a:avLst>
              <a:gd name="adj1" fmla="val 667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971E5D83-A711-4EC6-A53E-6AC99149F030}"/>
              </a:ext>
            </a:extLst>
          </p:cNvPr>
          <p:cNvSpPr txBox="1"/>
          <p:nvPr/>
        </p:nvSpPr>
        <p:spPr>
          <a:xfrm>
            <a:off x="738189" y="1368292"/>
            <a:ext cx="10715622" cy="307777"/>
          </a:xfrm>
          <a:prstGeom prst="rect">
            <a:avLst/>
          </a:prstGeom>
          <a:solidFill>
            <a:srgbClr val="FFFF65"/>
          </a:solidFill>
          <a:ln>
            <a:solidFill>
              <a:schemeClr val="tx1"/>
            </a:solidFill>
          </a:ln>
        </p:spPr>
        <p:txBody>
          <a:bodyPr wrap="square" rtlCol="0">
            <a:spAutoFit/>
          </a:bodyPr>
          <a:lstStyle/>
          <a:p>
            <a:pPr algn="ctr"/>
            <a:r>
              <a:rPr lang="en-US" sz="1400" b="1" dirty="0"/>
              <a:t>Please note: The Export Process and SAA Review are interchangeable based on the preference of the SAA. </a:t>
            </a:r>
          </a:p>
        </p:txBody>
      </p:sp>
    </p:spTree>
    <p:extLst>
      <p:ext uri="{BB962C8B-B14F-4D97-AF65-F5344CB8AC3E}">
        <p14:creationId xmlns:p14="http://schemas.microsoft.com/office/powerpoint/2010/main" val="3141058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Detailed Export Process</a:t>
            </a:r>
          </a:p>
        </p:txBody>
      </p:sp>
      <p:sp>
        <p:nvSpPr>
          <p:cNvPr id="3" name="TextBox 2">
            <a:extLst>
              <a:ext uri="{FF2B5EF4-FFF2-40B4-BE49-F238E27FC236}">
                <a16:creationId xmlns:a16="http://schemas.microsoft.com/office/drawing/2014/main" id="{840B76FE-9AC4-420D-A2BC-9CF016BEC0BA}"/>
              </a:ext>
            </a:extLst>
          </p:cNvPr>
          <p:cNvSpPr txBox="1"/>
          <p:nvPr/>
        </p:nvSpPr>
        <p:spPr>
          <a:xfrm>
            <a:off x="0" y="5495278"/>
            <a:ext cx="12192000" cy="584775"/>
          </a:xfrm>
          <a:prstGeom prst="rect">
            <a:avLst/>
          </a:prstGeom>
          <a:solidFill>
            <a:schemeClr val="bg1">
              <a:lumMod val="65000"/>
            </a:schemeClr>
          </a:solidFill>
        </p:spPr>
        <p:txBody>
          <a:bodyPr wrap="square" rtlCol="0">
            <a:spAutoFit/>
          </a:bodyPr>
          <a:lstStyle/>
          <a:p>
            <a:pPr algn="ctr"/>
            <a:r>
              <a:rPr lang="en-US" sz="1600" i="1" dirty="0"/>
              <a:t>Please note: if you do not want/need detailed instructions for the export and migration processes, click </a:t>
            </a:r>
            <a:r>
              <a:rPr lang="en-US" sz="1600" i="1" dirty="0">
                <a:hlinkClick r:id="rId2" action="ppaction://hlinksldjump"/>
              </a:rPr>
              <a:t>here</a:t>
            </a:r>
            <a:r>
              <a:rPr lang="en-US" sz="1600" i="1" dirty="0"/>
              <a:t> for a brief overview. This process is the same from FY22 to FY23. </a:t>
            </a:r>
          </a:p>
        </p:txBody>
      </p:sp>
    </p:spTree>
    <p:extLst>
      <p:ext uri="{BB962C8B-B14F-4D97-AF65-F5344CB8AC3E}">
        <p14:creationId xmlns:p14="http://schemas.microsoft.com/office/powerpoint/2010/main" val="1286103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 1</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3" name="TextBox 2">
            <a:extLst>
              <a:ext uri="{FF2B5EF4-FFF2-40B4-BE49-F238E27FC236}">
                <a16:creationId xmlns:a16="http://schemas.microsoft.com/office/drawing/2014/main" id="{036C4D31-A9C6-489E-91C8-454B5F5D6A45}"/>
              </a:ext>
            </a:extLst>
          </p:cNvPr>
          <p:cNvSpPr txBox="1"/>
          <p:nvPr/>
        </p:nvSpPr>
        <p:spPr>
          <a:xfrm>
            <a:off x="738189" y="1498626"/>
            <a:ext cx="4945971" cy="830997"/>
          </a:xfrm>
          <a:prstGeom prst="rect">
            <a:avLst/>
          </a:prstGeom>
          <a:noFill/>
        </p:spPr>
        <p:txBody>
          <a:bodyPr wrap="square" rtlCol="0">
            <a:spAutoFit/>
          </a:bodyPr>
          <a:lstStyle/>
          <a:p>
            <a:r>
              <a:rPr lang="en-US" sz="1600" dirty="0">
                <a:effectLst/>
                <a:ea typeface="Calibri" panose="020F0502020204030204" pitchFamily="34" charset="0"/>
                <a:cs typeface="Times New Roman" panose="02020603050405020304" pitchFamily="18" charset="0"/>
              </a:rPr>
              <a:t>1. All IJs should be saved as PDFs. Confirm that all IJs are saved as PDFs and use the Save As function if they are not. The export function will only work with PDFs.  </a:t>
            </a:r>
          </a:p>
        </p:txBody>
      </p:sp>
      <p:pic>
        <p:nvPicPr>
          <p:cNvPr id="14" name="Picture 13">
            <a:extLst>
              <a:ext uri="{FF2B5EF4-FFF2-40B4-BE49-F238E27FC236}">
                <a16:creationId xmlns:a16="http://schemas.microsoft.com/office/drawing/2014/main" id="{CF9F0A5F-6B73-4BB2-A235-2AAE1C2B897D}"/>
              </a:ext>
            </a:extLst>
          </p:cNvPr>
          <p:cNvPicPr>
            <a:picLocks noChangeAspect="1"/>
          </p:cNvPicPr>
          <p:nvPr/>
        </p:nvPicPr>
        <p:blipFill rotWithShape="1">
          <a:blip r:embed="rId2"/>
          <a:srcRect l="10544" b="13935"/>
          <a:stretch/>
        </p:blipFill>
        <p:spPr>
          <a:xfrm>
            <a:off x="855306" y="2534630"/>
            <a:ext cx="4511867" cy="2923747"/>
          </a:xfrm>
          <a:prstGeom prst="rect">
            <a:avLst/>
          </a:prstGeom>
        </p:spPr>
      </p:pic>
      <p:pic>
        <p:nvPicPr>
          <p:cNvPr id="16" name="Picture 15">
            <a:extLst>
              <a:ext uri="{FF2B5EF4-FFF2-40B4-BE49-F238E27FC236}">
                <a16:creationId xmlns:a16="http://schemas.microsoft.com/office/drawing/2014/main" id="{9BBFA98B-9E8F-4774-A82E-4E3A86864C98}"/>
              </a:ext>
            </a:extLst>
          </p:cNvPr>
          <p:cNvPicPr>
            <a:picLocks noChangeAspect="1"/>
          </p:cNvPicPr>
          <p:nvPr/>
        </p:nvPicPr>
        <p:blipFill>
          <a:blip r:embed="rId3"/>
          <a:stretch>
            <a:fillRect/>
          </a:stretch>
        </p:blipFill>
        <p:spPr>
          <a:xfrm>
            <a:off x="5688184" y="2189427"/>
            <a:ext cx="5648510" cy="3614152"/>
          </a:xfrm>
          <a:prstGeom prst="rect">
            <a:avLst/>
          </a:prstGeom>
        </p:spPr>
      </p:pic>
      <p:sp>
        <p:nvSpPr>
          <p:cNvPr id="17" name="Oval 16">
            <a:extLst>
              <a:ext uri="{FF2B5EF4-FFF2-40B4-BE49-F238E27FC236}">
                <a16:creationId xmlns:a16="http://schemas.microsoft.com/office/drawing/2014/main" id="{27AA73F5-ABC5-4C7B-A557-7E83733AD644}"/>
              </a:ext>
            </a:extLst>
          </p:cNvPr>
          <p:cNvSpPr/>
          <p:nvPr/>
        </p:nvSpPr>
        <p:spPr>
          <a:xfrm>
            <a:off x="1156996" y="4786854"/>
            <a:ext cx="1250302" cy="503822"/>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Oval 21">
            <a:extLst>
              <a:ext uri="{FF2B5EF4-FFF2-40B4-BE49-F238E27FC236}">
                <a16:creationId xmlns:a16="http://schemas.microsoft.com/office/drawing/2014/main" id="{DD3276CC-4EB7-434A-A3D7-1C13AC0DE82C}"/>
              </a:ext>
            </a:extLst>
          </p:cNvPr>
          <p:cNvSpPr/>
          <p:nvPr/>
        </p:nvSpPr>
        <p:spPr>
          <a:xfrm>
            <a:off x="6683629" y="4385389"/>
            <a:ext cx="1648608" cy="746448"/>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Oval 22">
            <a:extLst>
              <a:ext uri="{FF2B5EF4-FFF2-40B4-BE49-F238E27FC236}">
                <a16:creationId xmlns:a16="http://schemas.microsoft.com/office/drawing/2014/main" id="{05572D83-8CFE-4A96-929B-9201B5F5C70E}"/>
              </a:ext>
            </a:extLst>
          </p:cNvPr>
          <p:cNvSpPr/>
          <p:nvPr/>
        </p:nvSpPr>
        <p:spPr>
          <a:xfrm>
            <a:off x="9382417" y="5438454"/>
            <a:ext cx="993224" cy="365125"/>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46001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 2</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C5C81001-748A-4AEC-87F2-B3CB872C8C53}"/>
              </a:ext>
            </a:extLst>
          </p:cNvPr>
          <p:cNvSpPr txBox="1"/>
          <p:nvPr/>
        </p:nvSpPr>
        <p:spPr>
          <a:xfrm>
            <a:off x="738189" y="1623047"/>
            <a:ext cx="1706431" cy="1354217"/>
          </a:xfrm>
          <a:prstGeom prst="rect">
            <a:avLst/>
          </a:prstGeom>
          <a:noFill/>
        </p:spPr>
        <p:txBody>
          <a:bodyPr wrap="square" rtlCol="0">
            <a:spAutoFit/>
          </a:bodyPr>
          <a:lstStyle/>
          <a:p>
            <a:r>
              <a:rPr lang="en-US" sz="1600" dirty="0">
                <a:effectLst/>
                <a:ea typeface="Calibri" panose="020F0502020204030204" pitchFamily="34" charset="0"/>
                <a:cs typeface="Times New Roman" panose="02020603050405020304" pitchFamily="18" charset="0"/>
              </a:rPr>
              <a:t>2. Open one file and click Edit &gt; Form Options &gt; Export Data…</a:t>
            </a:r>
          </a:p>
          <a:p>
            <a:endParaRPr lang="en-US" sz="1600" dirty="0"/>
          </a:p>
        </p:txBody>
      </p:sp>
      <p:pic>
        <p:nvPicPr>
          <p:cNvPr id="4" name="Picture 3">
            <a:extLst>
              <a:ext uri="{FF2B5EF4-FFF2-40B4-BE49-F238E27FC236}">
                <a16:creationId xmlns:a16="http://schemas.microsoft.com/office/drawing/2014/main" id="{963F4FD4-EB94-4D20-BCFF-6095696FDCF8}"/>
              </a:ext>
            </a:extLst>
          </p:cNvPr>
          <p:cNvPicPr>
            <a:picLocks noChangeAspect="1"/>
          </p:cNvPicPr>
          <p:nvPr/>
        </p:nvPicPr>
        <p:blipFill>
          <a:blip r:embed="rId2"/>
          <a:stretch>
            <a:fillRect/>
          </a:stretch>
        </p:blipFill>
        <p:spPr>
          <a:xfrm>
            <a:off x="3472194" y="1405327"/>
            <a:ext cx="4113594" cy="5000233"/>
          </a:xfrm>
          <a:prstGeom prst="rect">
            <a:avLst/>
          </a:prstGeom>
        </p:spPr>
      </p:pic>
      <p:sp>
        <p:nvSpPr>
          <p:cNvPr id="5" name="Oval 4">
            <a:extLst>
              <a:ext uri="{FF2B5EF4-FFF2-40B4-BE49-F238E27FC236}">
                <a16:creationId xmlns:a16="http://schemas.microsoft.com/office/drawing/2014/main" id="{3AB2F351-4444-475F-89ED-F504E2FE5915}"/>
              </a:ext>
            </a:extLst>
          </p:cNvPr>
          <p:cNvSpPr/>
          <p:nvPr/>
        </p:nvSpPr>
        <p:spPr>
          <a:xfrm>
            <a:off x="3648269" y="1492898"/>
            <a:ext cx="242596" cy="279918"/>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id="{27A77F62-2611-4ABF-A343-5F9C4812AB6C}"/>
              </a:ext>
            </a:extLst>
          </p:cNvPr>
          <p:cNvSpPr/>
          <p:nvPr/>
        </p:nvSpPr>
        <p:spPr>
          <a:xfrm>
            <a:off x="3921967" y="5701004"/>
            <a:ext cx="780662" cy="30169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262FA561-7E8E-472D-97C8-F81D25D3059F}"/>
              </a:ext>
            </a:extLst>
          </p:cNvPr>
          <p:cNvSpPr/>
          <p:nvPr/>
        </p:nvSpPr>
        <p:spPr>
          <a:xfrm>
            <a:off x="5632579" y="5487955"/>
            <a:ext cx="780662" cy="30169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5A1DBF86-1795-48F5-B21E-38BA31361A2A}"/>
              </a:ext>
            </a:extLst>
          </p:cNvPr>
          <p:cNvSpPr txBox="1"/>
          <p:nvPr/>
        </p:nvSpPr>
        <p:spPr>
          <a:xfrm>
            <a:off x="8818881" y="2458720"/>
            <a:ext cx="2634930" cy="1169551"/>
          </a:xfrm>
          <a:prstGeom prst="rect">
            <a:avLst/>
          </a:prstGeom>
          <a:solidFill>
            <a:srgbClr val="FFFF65"/>
          </a:solidFill>
          <a:ln>
            <a:solidFill>
              <a:schemeClr val="tx1"/>
            </a:solidFill>
          </a:ln>
        </p:spPr>
        <p:txBody>
          <a:bodyPr wrap="square" rtlCol="0">
            <a:spAutoFit/>
          </a:bodyPr>
          <a:lstStyle/>
          <a:p>
            <a:r>
              <a:rPr lang="en-US" sz="1400" dirty="0"/>
              <a:t>Please note: this is just for the beginning of the export process – you will not have to do each of the steps that follow for every individual IJ PDF. </a:t>
            </a:r>
          </a:p>
        </p:txBody>
      </p:sp>
    </p:spTree>
    <p:extLst>
      <p:ext uri="{BB962C8B-B14F-4D97-AF65-F5344CB8AC3E}">
        <p14:creationId xmlns:p14="http://schemas.microsoft.com/office/powerpoint/2010/main" val="1588944234"/>
      </p:ext>
    </p:extLst>
  </p:cSld>
  <p:clrMapOvr>
    <a:masterClrMapping/>
  </p:clrMapOvr>
  <mc:AlternateContent xmlns:mc="http://schemas.openxmlformats.org/markup-compatibility/2006" xmlns:p14="http://schemas.microsoft.com/office/powerpoint/2010/main">
    <mc:Choice Requires="p14">
      <p:transition spd="slow" p14:dur="2000" advTm="29565"/>
    </mc:Choice>
    <mc:Fallback xmlns="">
      <p:transition spd="slow" advTm="2956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Steps 3 &amp; 4</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4A0DCF15-4933-4828-88E1-D9F8177A9A1A}"/>
              </a:ext>
            </a:extLst>
          </p:cNvPr>
          <p:cNvSpPr txBox="1"/>
          <p:nvPr/>
        </p:nvSpPr>
        <p:spPr>
          <a:xfrm>
            <a:off x="738189" y="1610807"/>
            <a:ext cx="5470358" cy="584775"/>
          </a:xfrm>
          <a:prstGeom prst="rect">
            <a:avLst/>
          </a:prstGeom>
          <a:noFill/>
        </p:spPr>
        <p:txBody>
          <a:bodyPr wrap="square" rtlCol="0">
            <a:spAutoFit/>
          </a:bodyPr>
          <a:lstStyle/>
          <a:p>
            <a:r>
              <a:rPr lang="en-US" sz="1600" dirty="0">
                <a:effectLst/>
                <a:ea typeface="Calibri" panose="020F0502020204030204" pitchFamily="34" charset="0"/>
                <a:cs typeface="Times New Roman" panose="02020603050405020304" pitchFamily="18" charset="0"/>
              </a:rPr>
              <a:t>3. Enter the file name to save the open file as</a:t>
            </a:r>
          </a:p>
          <a:p>
            <a:endParaRPr lang="en-US" sz="1600" dirty="0"/>
          </a:p>
        </p:txBody>
      </p:sp>
      <p:sp>
        <p:nvSpPr>
          <p:cNvPr id="11" name="TextBox 10">
            <a:extLst>
              <a:ext uri="{FF2B5EF4-FFF2-40B4-BE49-F238E27FC236}">
                <a16:creationId xmlns:a16="http://schemas.microsoft.com/office/drawing/2014/main" id="{2A067E8A-5A58-409D-AF91-1ECBFAE577F3}"/>
              </a:ext>
            </a:extLst>
          </p:cNvPr>
          <p:cNvSpPr txBox="1"/>
          <p:nvPr/>
        </p:nvSpPr>
        <p:spPr>
          <a:xfrm>
            <a:off x="738189" y="5389147"/>
            <a:ext cx="2550695" cy="615553"/>
          </a:xfrm>
          <a:prstGeom prst="rect">
            <a:avLst/>
          </a:prstGeom>
          <a:noFill/>
        </p:spPr>
        <p:txBody>
          <a:bodyPr wrap="square" rtlCol="0">
            <a:spAutoFit/>
          </a:bodyPr>
          <a:lstStyle/>
          <a:p>
            <a:r>
              <a:rPr lang="en-US" sz="1600" dirty="0">
                <a:effectLst/>
                <a:ea typeface="Calibri" panose="020F0502020204030204" pitchFamily="34" charset="0"/>
                <a:cs typeface="Times New Roman" panose="02020603050405020304" pitchFamily="18" charset="0"/>
              </a:rPr>
              <a:t>4. Click Save</a:t>
            </a:r>
          </a:p>
          <a:p>
            <a:endParaRPr lang="en-US" dirty="0"/>
          </a:p>
        </p:txBody>
      </p:sp>
      <p:pic>
        <p:nvPicPr>
          <p:cNvPr id="4" name="Picture 3">
            <a:extLst>
              <a:ext uri="{FF2B5EF4-FFF2-40B4-BE49-F238E27FC236}">
                <a16:creationId xmlns:a16="http://schemas.microsoft.com/office/drawing/2014/main" id="{B5802BDA-A85A-4E8B-9F3E-05CEF8D5156E}"/>
              </a:ext>
            </a:extLst>
          </p:cNvPr>
          <p:cNvPicPr>
            <a:picLocks noChangeAspect="1"/>
          </p:cNvPicPr>
          <p:nvPr/>
        </p:nvPicPr>
        <p:blipFill>
          <a:blip r:embed="rId2"/>
          <a:stretch>
            <a:fillRect/>
          </a:stretch>
        </p:blipFill>
        <p:spPr>
          <a:xfrm>
            <a:off x="1032836" y="2118743"/>
            <a:ext cx="6340389" cy="3132091"/>
          </a:xfrm>
          <a:prstGeom prst="rect">
            <a:avLst/>
          </a:prstGeom>
        </p:spPr>
      </p:pic>
      <p:sp>
        <p:nvSpPr>
          <p:cNvPr id="5" name="Oval 4">
            <a:extLst>
              <a:ext uri="{FF2B5EF4-FFF2-40B4-BE49-F238E27FC236}">
                <a16:creationId xmlns:a16="http://schemas.microsoft.com/office/drawing/2014/main" id="{FCD0F753-9AD9-4413-9FAF-A9D54213B7C9}"/>
              </a:ext>
            </a:extLst>
          </p:cNvPr>
          <p:cNvSpPr/>
          <p:nvPr/>
        </p:nvSpPr>
        <p:spPr>
          <a:xfrm>
            <a:off x="2062065" y="4098656"/>
            <a:ext cx="1306286" cy="646331"/>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B31DC491-343D-4784-AFB3-945994B052BA}"/>
              </a:ext>
            </a:extLst>
          </p:cNvPr>
          <p:cNvSpPr/>
          <p:nvPr/>
        </p:nvSpPr>
        <p:spPr>
          <a:xfrm>
            <a:off x="5433527" y="4780662"/>
            <a:ext cx="877657" cy="490576"/>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D7176CEB-3B19-4995-899C-48C62BF5B70F}"/>
              </a:ext>
            </a:extLst>
          </p:cNvPr>
          <p:cNvSpPr txBox="1"/>
          <p:nvPr/>
        </p:nvSpPr>
        <p:spPr>
          <a:xfrm>
            <a:off x="8181975" y="2022795"/>
            <a:ext cx="2814639" cy="3323987"/>
          </a:xfrm>
          <a:prstGeom prst="rect">
            <a:avLst/>
          </a:prstGeom>
          <a:solidFill>
            <a:srgbClr val="FFFF65"/>
          </a:solidFill>
          <a:ln>
            <a:solidFill>
              <a:schemeClr val="tx1"/>
            </a:solidFill>
          </a:ln>
        </p:spPr>
        <p:txBody>
          <a:bodyPr wrap="square" rtlCol="0">
            <a:spAutoFit/>
          </a:bodyPr>
          <a:lstStyle/>
          <a:p>
            <a:r>
              <a:rPr lang="en-US" sz="1400" dirty="0"/>
              <a:t>Please note: Files in this demo use “Example IJ” to designate that this is an example. Please ensure that all of your files use the required NSGP naming conventions as listed in the program documentation (IJ, NOFO). </a:t>
            </a:r>
          </a:p>
          <a:p>
            <a:endParaRPr lang="en-US" sz="1400" dirty="0"/>
          </a:p>
          <a:p>
            <a:r>
              <a:rPr lang="en-US" sz="1400" dirty="0"/>
              <a:t>NSGP-S: FY2022_NSGP_S_&lt;State</a:t>
            </a:r>
          </a:p>
          <a:p>
            <a:r>
              <a:rPr lang="en-US" sz="1400" dirty="0"/>
              <a:t>Abbreviation&gt;_&lt;Nonprofit Name&gt;</a:t>
            </a:r>
          </a:p>
          <a:p>
            <a:endParaRPr lang="en-US" sz="1400" dirty="0"/>
          </a:p>
          <a:p>
            <a:r>
              <a:rPr lang="en-US" sz="1400" dirty="0"/>
              <a:t>NSGP-UA: FY2022_NSGP_UA_&lt;State Abbreviation&gt;_&lt;Urban Area&gt;_&lt;Nonprofit Name&gt;</a:t>
            </a:r>
          </a:p>
        </p:txBody>
      </p:sp>
    </p:spTree>
    <p:extLst>
      <p:ext uri="{BB962C8B-B14F-4D97-AF65-F5344CB8AC3E}">
        <p14:creationId xmlns:p14="http://schemas.microsoft.com/office/powerpoint/2010/main" val="2659982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 5</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1A1F0A1C-8EEE-4B46-98C6-AB16DF0AFC47}"/>
              </a:ext>
            </a:extLst>
          </p:cNvPr>
          <p:cNvSpPr txBox="1"/>
          <p:nvPr/>
        </p:nvSpPr>
        <p:spPr>
          <a:xfrm>
            <a:off x="840826" y="2994211"/>
            <a:ext cx="3022048" cy="871008"/>
          </a:xfrm>
          <a:prstGeom prst="rect">
            <a:avLst/>
          </a:prstGeom>
          <a:noFill/>
        </p:spPr>
        <p:txBody>
          <a:bodyPr wrap="square" rtlCol="0">
            <a:spAutoFit/>
          </a:bodyPr>
          <a:lstStyle/>
          <a:p>
            <a:pPr marR="0" lvl="0">
              <a:lnSpc>
                <a:spcPct val="107000"/>
              </a:lnSpc>
              <a:spcBef>
                <a:spcPts val="0"/>
              </a:spcBef>
              <a:spcAft>
                <a:spcPts val="0"/>
              </a:spcAft>
            </a:pPr>
            <a:r>
              <a:rPr lang="en-US" sz="1600" dirty="0">
                <a:effectLst/>
                <a:ea typeface="Calibri" panose="020F0502020204030204" pitchFamily="34" charset="0"/>
                <a:cs typeface="Times New Roman" panose="02020603050405020304" pitchFamily="18" charset="0"/>
              </a:rPr>
              <a:t>5. Once saved, click Edit &gt; Form Options &gt; Merge Data Files into Spreadsheet</a:t>
            </a:r>
          </a:p>
        </p:txBody>
      </p:sp>
      <p:pic>
        <p:nvPicPr>
          <p:cNvPr id="4" name="Picture 3">
            <a:extLst>
              <a:ext uri="{FF2B5EF4-FFF2-40B4-BE49-F238E27FC236}">
                <a16:creationId xmlns:a16="http://schemas.microsoft.com/office/drawing/2014/main" id="{A690552A-71EF-4C20-8292-09B9831C9764}"/>
              </a:ext>
            </a:extLst>
          </p:cNvPr>
          <p:cNvPicPr>
            <a:picLocks noChangeAspect="1"/>
          </p:cNvPicPr>
          <p:nvPr/>
        </p:nvPicPr>
        <p:blipFill rotWithShape="1">
          <a:blip r:embed="rId2"/>
          <a:srcRect r="7739" b="8651"/>
          <a:stretch/>
        </p:blipFill>
        <p:spPr>
          <a:xfrm>
            <a:off x="4231283" y="1376291"/>
            <a:ext cx="4086424" cy="4884550"/>
          </a:xfrm>
          <a:prstGeom prst="rect">
            <a:avLst/>
          </a:prstGeom>
        </p:spPr>
      </p:pic>
      <p:sp>
        <p:nvSpPr>
          <p:cNvPr id="14" name="Oval 13">
            <a:extLst>
              <a:ext uri="{FF2B5EF4-FFF2-40B4-BE49-F238E27FC236}">
                <a16:creationId xmlns:a16="http://schemas.microsoft.com/office/drawing/2014/main" id="{1EA005BC-171D-4974-AC25-7357373AA939}"/>
              </a:ext>
            </a:extLst>
          </p:cNvPr>
          <p:cNvSpPr/>
          <p:nvPr/>
        </p:nvSpPr>
        <p:spPr>
          <a:xfrm>
            <a:off x="4428921" y="1529565"/>
            <a:ext cx="279918" cy="159276"/>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a:extLst>
              <a:ext uri="{FF2B5EF4-FFF2-40B4-BE49-F238E27FC236}">
                <a16:creationId xmlns:a16="http://schemas.microsoft.com/office/drawing/2014/main" id="{FFA38A04-6D5E-4591-AD30-18F7357991D2}"/>
              </a:ext>
            </a:extLst>
          </p:cNvPr>
          <p:cNvSpPr/>
          <p:nvPr/>
        </p:nvSpPr>
        <p:spPr>
          <a:xfrm>
            <a:off x="4606203" y="6011376"/>
            <a:ext cx="989046" cy="305638"/>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id="{E7CCF69B-8615-4353-B844-AE4B15B9E9BB}"/>
              </a:ext>
            </a:extLst>
          </p:cNvPr>
          <p:cNvSpPr/>
          <p:nvPr/>
        </p:nvSpPr>
        <p:spPr>
          <a:xfrm>
            <a:off x="6524129" y="5955658"/>
            <a:ext cx="1793578" cy="305638"/>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90465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Steps 6 &amp; 7</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1A1F0A1C-8EEE-4B46-98C6-AB16DF0AFC47}"/>
              </a:ext>
            </a:extLst>
          </p:cNvPr>
          <p:cNvSpPr txBox="1"/>
          <p:nvPr/>
        </p:nvSpPr>
        <p:spPr>
          <a:xfrm>
            <a:off x="541994" y="1734737"/>
            <a:ext cx="2351194" cy="4025717"/>
          </a:xfrm>
          <a:prstGeom prst="rect">
            <a:avLst/>
          </a:prstGeom>
          <a:noFill/>
        </p:spPr>
        <p:txBody>
          <a:bodyPr wrap="square" rtlCol="0">
            <a:spAutoFit/>
          </a:bodyPr>
          <a:lstStyle/>
          <a:p>
            <a:pPr marR="0" lvl="0">
              <a:lnSpc>
                <a:spcPct val="107000"/>
              </a:lnSpc>
              <a:spcBef>
                <a:spcPts val="0"/>
              </a:spcBef>
              <a:spcAft>
                <a:spcPts val="0"/>
              </a:spcAft>
            </a:pPr>
            <a:r>
              <a:rPr lang="en-US" sz="1600" dirty="0">
                <a:effectLst/>
                <a:ea typeface="Calibri" panose="020F0502020204030204" pitchFamily="34" charset="0"/>
                <a:cs typeface="Times New Roman" panose="02020603050405020304" pitchFamily="18" charset="0"/>
              </a:rPr>
              <a:t>6. Once the dialog box opens, click “Add Files” and select all the </a:t>
            </a:r>
            <a:r>
              <a:rPr lang="en-US" sz="1600" b="1" u="sng" dirty="0">
                <a:effectLst/>
                <a:ea typeface="Calibri" panose="020F0502020204030204" pitchFamily="34" charset="0"/>
                <a:cs typeface="Times New Roman" panose="02020603050405020304" pitchFamily="18" charset="0"/>
              </a:rPr>
              <a:t>PDF ONLY</a:t>
            </a:r>
            <a:r>
              <a:rPr lang="en-US" sz="1600" dirty="0">
                <a:effectLst/>
                <a:ea typeface="Calibri" panose="020F0502020204030204" pitchFamily="34" charset="0"/>
                <a:cs typeface="Times New Roman" panose="02020603050405020304" pitchFamily="18" charset="0"/>
              </a:rPr>
              <a:t> files that need to be included. (This should include all IJs, regardless of whether they will be recommended to FEMA.) </a:t>
            </a:r>
          </a:p>
          <a:p>
            <a:pPr marR="0" lvl="0">
              <a:lnSpc>
                <a:spcPct val="107000"/>
              </a:lnSpc>
              <a:spcBef>
                <a:spcPts val="0"/>
              </a:spcBef>
              <a:spcAft>
                <a:spcPts val="0"/>
              </a:spcAft>
            </a:pPr>
            <a:endParaRPr lang="en-US" sz="1600" dirty="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600" dirty="0">
                <a:effectLst/>
                <a:ea typeface="Calibri" panose="020F0502020204030204" pitchFamily="34" charset="0"/>
                <a:cs typeface="Times New Roman" panose="02020603050405020304" pitchFamily="18" charset="0"/>
              </a:rPr>
              <a:t>7. Use the “CTRL” function to select multiple files and click “Open” once all necessary files are selected.</a:t>
            </a:r>
          </a:p>
        </p:txBody>
      </p:sp>
      <p:grpSp>
        <p:nvGrpSpPr>
          <p:cNvPr id="5" name="Group 4">
            <a:extLst>
              <a:ext uri="{FF2B5EF4-FFF2-40B4-BE49-F238E27FC236}">
                <a16:creationId xmlns:a16="http://schemas.microsoft.com/office/drawing/2014/main" id="{841CE5E1-8C59-484D-B385-3BEFDFEE365F}"/>
              </a:ext>
            </a:extLst>
          </p:cNvPr>
          <p:cNvGrpSpPr/>
          <p:nvPr/>
        </p:nvGrpSpPr>
        <p:grpSpPr>
          <a:xfrm>
            <a:off x="3018138" y="2016226"/>
            <a:ext cx="3512440" cy="3206196"/>
            <a:chOff x="2631233" y="2051604"/>
            <a:chExt cx="3672032" cy="3266370"/>
          </a:xfrm>
        </p:grpSpPr>
        <p:pic>
          <p:nvPicPr>
            <p:cNvPr id="11" name="Picture 10">
              <a:extLst>
                <a:ext uri="{FF2B5EF4-FFF2-40B4-BE49-F238E27FC236}">
                  <a16:creationId xmlns:a16="http://schemas.microsoft.com/office/drawing/2014/main" id="{96532DCD-D9B1-4165-B90D-9A6052774450}"/>
                </a:ext>
              </a:extLst>
            </p:cNvPr>
            <p:cNvPicPr>
              <a:picLocks noChangeAspect="1"/>
            </p:cNvPicPr>
            <p:nvPr/>
          </p:nvPicPr>
          <p:blipFill>
            <a:blip r:embed="rId2"/>
            <a:stretch>
              <a:fillRect/>
            </a:stretch>
          </p:blipFill>
          <p:spPr>
            <a:xfrm>
              <a:off x="2631233" y="2051604"/>
              <a:ext cx="3672032" cy="3266370"/>
            </a:xfrm>
            <a:prstGeom prst="rect">
              <a:avLst/>
            </a:prstGeom>
          </p:spPr>
        </p:pic>
        <p:sp>
          <p:nvSpPr>
            <p:cNvPr id="3" name="Oval 2">
              <a:extLst>
                <a:ext uri="{FF2B5EF4-FFF2-40B4-BE49-F238E27FC236}">
                  <a16:creationId xmlns:a16="http://schemas.microsoft.com/office/drawing/2014/main" id="{FB901130-985F-4A25-A7D9-CB2DF94931DC}"/>
                </a:ext>
              </a:extLst>
            </p:cNvPr>
            <p:cNvSpPr/>
            <p:nvPr/>
          </p:nvSpPr>
          <p:spPr>
            <a:xfrm>
              <a:off x="2892488" y="2519265"/>
              <a:ext cx="746450" cy="279919"/>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5A4C9F5C-75EE-460D-88CE-48B5A04FFB39}"/>
              </a:ext>
            </a:extLst>
          </p:cNvPr>
          <p:cNvGrpSpPr/>
          <p:nvPr/>
        </p:nvGrpSpPr>
        <p:grpSpPr>
          <a:xfrm>
            <a:off x="6564520" y="2343319"/>
            <a:ext cx="5298269" cy="2715294"/>
            <a:chOff x="6471268" y="2343319"/>
            <a:chExt cx="5391521" cy="2715294"/>
          </a:xfrm>
        </p:grpSpPr>
        <p:pic>
          <p:nvPicPr>
            <p:cNvPr id="13" name="Picture 12">
              <a:extLst>
                <a:ext uri="{FF2B5EF4-FFF2-40B4-BE49-F238E27FC236}">
                  <a16:creationId xmlns:a16="http://schemas.microsoft.com/office/drawing/2014/main" id="{1B159FA3-88C1-49A1-9085-1682AF1FC6A6}"/>
                </a:ext>
              </a:extLst>
            </p:cNvPr>
            <p:cNvPicPr>
              <a:picLocks noChangeAspect="1"/>
            </p:cNvPicPr>
            <p:nvPr/>
          </p:nvPicPr>
          <p:blipFill>
            <a:blip r:embed="rId3"/>
            <a:stretch>
              <a:fillRect/>
            </a:stretch>
          </p:blipFill>
          <p:spPr>
            <a:xfrm>
              <a:off x="6471268" y="2343319"/>
              <a:ext cx="5391521" cy="2715294"/>
            </a:xfrm>
            <a:prstGeom prst="rect">
              <a:avLst/>
            </a:prstGeom>
          </p:spPr>
        </p:pic>
        <p:sp>
          <p:nvSpPr>
            <p:cNvPr id="16" name="Oval 15">
              <a:extLst>
                <a:ext uri="{FF2B5EF4-FFF2-40B4-BE49-F238E27FC236}">
                  <a16:creationId xmlns:a16="http://schemas.microsoft.com/office/drawing/2014/main" id="{0F61BBCA-155B-4C5C-B972-F877790A9FDB}"/>
                </a:ext>
              </a:extLst>
            </p:cNvPr>
            <p:cNvSpPr/>
            <p:nvPr/>
          </p:nvSpPr>
          <p:spPr>
            <a:xfrm>
              <a:off x="7827115" y="3769567"/>
              <a:ext cx="1040997" cy="190324"/>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3427B75E-F896-4D84-9836-F4B323FF97E1}"/>
                </a:ext>
              </a:extLst>
            </p:cNvPr>
            <p:cNvSpPr/>
            <p:nvPr/>
          </p:nvSpPr>
          <p:spPr>
            <a:xfrm>
              <a:off x="7827115" y="3959891"/>
              <a:ext cx="1040997" cy="190324"/>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025D5E7B-6AB6-443C-96FF-57120D8649F1}"/>
                </a:ext>
              </a:extLst>
            </p:cNvPr>
            <p:cNvSpPr/>
            <p:nvPr/>
          </p:nvSpPr>
          <p:spPr>
            <a:xfrm>
              <a:off x="7797207" y="3429000"/>
              <a:ext cx="1040997" cy="190324"/>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Oval 20">
              <a:extLst>
                <a:ext uri="{FF2B5EF4-FFF2-40B4-BE49-F238E27FC236}">
                  <a16:creationId xmlns:a16="http://schemas.microsoft.com/office/drawing/2014/main" id="{5394CC1A-48E2-464E-AC4A-A4F11A1E8B92}"/>
                </a:ext>
              </a:extLst>
            </p:cNvPr>
            <p:cNvSpPr/>
            <p:nvPr/>
          </p:nvSpPr>
          <p:spPr>
            <a:xfrm>
              <a:off x="10250164" y="4696408"/>
              <a:ext cx="746450" cy="279919"/>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53993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 8</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11" name="TextBox 10">
            <a:extLst>
              <a:ext uri="{FF2B5EF4-FFF2-40B4-BE49-F238E27FC236}">
                <a16:creationId xmlns:a16="http://schemas.microsoft.com/office/drawing/2014/main" id="{76BAE942-BF82-4324-AAC7-87810B228975}"/>
              </a:ext>
            </a:extLst>
          </p:cNvPr>
          <p:cNvSpPr txBox="1"/>
          <p:nvPr/>
        </p:nvSpPr>
        <p:spPr>
          <a:xfrm>
            <a:off x="738189" y="1722233"/>
            <a:ext cx="2887579" cy="615553"/>
          </a:xfrm>
          <a:prstGeom prst="rect">
            <a:avLst/>
          </a:prstGeom>
          <a:noFill/>
        </p:spPr>
        <p:txBody>
          <a:bodyPr wrap="square" rtlCol="0">
            <a:spAutoFit/>
          </a:bodyPr>
          <a:lstStyle/>
          <a:p>
            <a:r>
              <a:rPr lang="en-US" sz="1600" dirty="0">
                <a:effectLst/>
                <a:ea typeface="Calibri" panose="020F0502020204030204" pitchFamily="34" charset="0"/>
                <a:cs typeface="Times New Roman" panose="02020603050405020304" pitchFamily="18" charset="0"/>
              </a:rPr>
              <a:t>8. Click “Export”</a:t>
            </a:r>
          </a:p>
          <a:p>
            <a:endParaRPr lang="en-US" dirty="0"/>
          </a:p>
        </p:txBody>
      </p:sp>
      <p:pic>
        <p:nvPicPr>
          <p:cNvPr id="12" name="Picture 11">
            <a:extLst>
              <a:ext uri="{FF2B5EF4-FFF2-40B4-BE49-F238E27FC236}">
                <a16:creationId xmlns:a16="http://schemas.microsoft.com/office/drawing/2014/main" id="{AD7E2C7A-4955-4BB7-848B-752F1557FD56}"/>
              </a:ext>
            </a:extLst>
          </p:cNvPr>
          <p:cNvPicPr>
            <a:picLocks noChangeAspect="1"/>
          </p:cNvPicPr>
          <p:nvPr/>
        </p:nvPicPr>
        <p:blipFill>
          <a:blip r:embed="rId2"/>
          <a:stretch>
            <a:fillRect/>
          </a:stretch>
        </p:blipFill>
        <p:spPr>
          <a:xfrm>
            <a:off x="3240830" y="1649612"/>
            <a:ext cx="4586498" cy="4070353"/>
          </a:xfrm>
          <a:prstGeom prst="rect">
            <a:avLst/>
          </a:prstGeom>
        </p:spPr>
      </p:pic>
      <p:sp>
        <p:nvSpPr>
          <p:cNvPr id="16" name="Oval 15">
            <a:extLst>
              <a:ext uri="{FF2B5EF4-FFF2-40B4-BE49-F238E27FC236}">
                <a16:creationId xmlns:a16="http://schemas.microsoft.com/office/drawing/2014/main" id="{E32A53BE-8A71-4A0E-9764-33B50839015E}"/>
              </a:ext>
            </a:extLst>
          </p:cNvPr>
          <p:cNvSpPr/>
          <p:nvPr/>
        </p:nvSpPr>
        <p:spPr>
          <a:xfrm>
            <a:off x="6316823" y="5327779"/>
            <a:ext cx="746450" cy="279919"/>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85BEA351-F1F6-F016-8F6E-8C822CEF8120}"/>
              </a:ext>
            </a:extLst>
          </p:cNvPr>
          <p:cNvSpPr txBox="1"/>
          <p:nvPr/>
        </p:nvSpPr>
        <p:spPr>
          <a:xfrm>
            <a:off x="8181975" y="3059668"/>
            <a:ext cx="2814639" cy="738664"/>
          </a:xfrm>
          <a:prstGeom prst="rect">
            <a:avLst/>
          </a:prstGeom>
          <a:solidFill>
            <a:srgbClr val="FFFF65"/>
          </a:solidFill>
          <a:ln>
            <a:solidFill>
              <a:schemeClr val="tx1"/>
            </a:solidFill>
          </a:ln>
        </p:spPr>
        <p:txBody>
          <a:bodyPr wrap="square" rtlCol="0">
            <a:spAutoFit/>
          </a:bodyPr>
          <a:lstStyle/>
          <a:p>
            <a:r>
              <a:rPr lang="en-US" sz="1400" dirty="0"/>
              <a:t>Reminder: The files listed in this step should only be the PDF IJ files, </a:t>
            </a:r>
            <a:r>
              <a:rPr lang="en-US" sz="1400" b="1" dirty="0"/>
              <a:t>NOT the XML versions</a:t>
            </a:r>
            <a:r>
              <a:rPr lang="en-US" sz="1400" dirty="0"/>
              <a:t>!</a:t>
            </a:r>
          </a:p>
        </p:txBody>
      </p:sp>
    </p:spTree>
    <p:extLst>
      <p:ext uri="{BB962C8B-B14F-4D97-AF65-F5344CB8AC3E}">
        <p14:creationId xmlns:p14="http://schemas.microsoft.com/office/powerpoint/2010/main" val="3502851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F863F201-1AE7-446B-8598-D446A60D9EB4}"/>
              </a:ext>
            </a:extLst>
          </p:cNvPr>
          <p:cNvSpPr/>
          <p:nvPr/>
        </p:nvSpPr>
        <p:spPr>
          <a:xfrm>
            <a:off x="1" y="3829170"/>
            <a:ext cx="12191999" cy="2057400"/>
          </a:xfrm>
          <a:prstGeom prst="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5DCA1607-3459-438E-897C-8F560558CFCA}"/>
              </a:ext>
            </a:extLst>
          </p:cNvPr>
          <p:cNvSpPr/>
          <p:nvPr/>
        </p:nvSpPr>
        <p:spPr>
          <a:xfrm>
            <a:off x="0" y="1484803"/>
            <a:ext cx="12191999" cy="2057400"/>
          </a:xfrm>
          <a:prstGeom prst="rect">
            <a:avLst/>
          </a:prstGeom>
          <a:solidFill>
            <a:schemeClr val="bg1">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Table of Contents</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grpSp>
        <p:nvGrpSpPr>
          <p:cNvPr id="60" name="Group 59">
            <a:extLst>
              <a:ext uri="{FF2B5EF4-FFF2-40B4-BE49-F238E27FC236}">
                <a16:creationId xmlns:a16="http://schemas.microsoft.com/office/drawing/2014/main" id="{658333A0-4FED-4F96-9AE1-F1466921DCFA}"/>
              </a:ext>
            </a:extLst>
          </p:cNvPr>
          <p:cNvGrpSpPr/>
          <p:nvPr/>
        </p:nvGrpSpPr>
        <p:grpSpPr>
          <a:xfrm>
            <a:off x="1270846" y="1480377"/>
            <a:ext cx="2057400" cy="2066252"/>
            <a:chOff x="738185" y="1480351"/>
            <a:chExt cx="2057400" cy="2057400"/>
          </a:xfrm>
        </p:grpSpPr>
        <p:sp>
          <p:nvSpPr>
            <p:cNvPr id="59" name="Rectangle 58">
              <a:extLst>
                <a:ext uri="{FF2B5EF4-FFF2-40B4-BE49-F238E27FC236}">
                  <a16:creationId xmlns:a16="http://schemas.microsoft.com/office/drawing/2014/main" id="{60613710-5895-4C3C-975E-F651EA2E1047}"/>
                </a:ext>
              </a:extLst>
            </p:cNvPr>
            <p:cNvSpPr/>
            <p:nvPr/>
          </p:nvSpPr>
          <p:spPr>
            <a:xfrm>
              <a:off x="738185" y="1480351"/>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TextBox 2">
              <a:extLst>
                <a:ext uri="{FF2B5EF4-FFF2-40B4-BE49-F238E27FC236}">
                  <a16:creationId xmlns:a16="http://schemas.microsoft.com/office/drawing/2014/main" id="{036C4D31-A9C6-489E-91C8-454B5F5D6A45}"/>
                </a:ext>
              </a:extLst>
            </p:cNvPr>
            <p:cNvSpPr txBox="1"/>
            <p:nvPr/>
          </p:nvSpPr>
          <p:spPr>
            <a:xfrm>
              <a:off x="872696" y="2661526"/>
              <a:ext cx="1788377" cy="735499"/>
            </a:xfrm>
            <a:prstGeom prst="rect">
              <a:avLst/>
            </a:prstGeom>
            <a:noFill/>
          </p:spPr>
          <p:txBody>
            <a:bodyPr wrap="square" rtlCol="0">
              <a:spAutoFit/>
            </a:bodyPr>
            <a:lstStyle/>
            <a:p>
              <a:pPr algn="ctr">
                <a:spcAft>
                  <a:spcPts val="800"/>
                </a:spcAft>
              </a:pPr>
              <a:r>
                <a:rPr lang="en-US" sz="1400" dirty="0">
                  <a:ea typeface="+mj-ea"/>
                  <a:cs typeface="+mj-cs"/>
                  <a:hlinkClick r:id="rId3" action="ppaction://hlinksldjump"/>
                </a:rPr>
                <a:t>1. Key Info for FY 2023 &amp; Grants.gov File Names</a:t>
              </a:r>
              <a:endParaRPr lang="en-US" sz="1400" dirty="0">
                <a:ea typeface="+mj-ea"/>
                <a:cs typeface="+mj-cs"/>
              </a:endParaRPr>
            </a:p>
          </p:txBody>
        </p:sp>
        <p:grpSp>
          <p:nvGrpSpPr>
            <p:cNvPr id="41" name="Group 40">
              <a:extLst>
                <a:ext uri="{FF2B5EF4-FFF2-40B4-BE49-F238E27FC236}">
                  <a16:creationId xmlns:a16="http://schemas.microsoft.com/office/drawing/2014/main" id="{4D4DA2AC-AFCF-4CDD-941A-063BF499F1A0}"/>
                </a:ext>
              </a:extLst>
            </p:cNvPr>
            <p:cNvGrpSpPr/>
            <p:nvPr/>
          </p:nvGrpSpPr>
          <p:grpSpPr>
            <a:xfrm>
              <a:off x="1311816" y="1606269"/>
              <a:ext cx="914400" cy="914400"/>
              <a:chOff x="967807" y="4250446"/>
              <a:chExt cx="914400" cy="914400"/>
            </a:xfrm>
          </p:grpSpPr>
          <p:sp>
            <p:nvSpPr>
              <p:cNvPr id="40" name="Rectangle 39">
                <a:extLst>
                  <a:ext uri="{FF2B5EF4-FFF2-40B4-BE49-F238E27FC236}">
                    <a16:creationId xmlns:a16="http://schemas.microsoft.com/office/drawing/2014/main" id="{CACEFECC-56C2-4A5C-B621-58D259C41979}"/>
                  </a:ext>
                </a:extLst>
              </p:cNvPr>
              <p:cNvSpPr/>
              <p:nvPr/>
            </p:nvSpPr>
            <p:spPr>
              <a:xfrm>
                <a:off x="967807" y="4250446"/>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Graphic 4" descr="Key outline">
                <a:extLst>
                  <a:ext uri="{FF2B5EF4-FFF2-40B4-BE49-F238E27FC236}">
                    <a16:creationId xmlns:a16="http://schemas.microsoft.com/office/drawing/2014/main" id="{A3DF63EC-7269-482F-9B5D-6F774D8B7B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7807" y="4250446"/>
                <a:ext cx="914400" cy="914400"/>
              </a:xfrm>
              <a:prstGeom prst="rect">
                <a:avLst/>
              </a:prstGeom>
            </p:spPr>
          </p:pic>
        </p:grpSp>
      </p:grpSp>
      <p:grpSp>
        <p:nvGrpSpPr>
          <p:cNvPr id="74" name="Group 73">
            <a:extLst>
              <a:ext uri="{FF2B5EF4-FFF2-40B4-BE49-F238E27FC236}">
                <a16:creationId xmlns:a16="http://schemas.microsoft.com/office/drawing/2014/main" id="{083D5531-2807-4440-B556-B74C9D6D69C3}"/>
              </a:ext>
            </a:extLst>
          </p:cNvPr>
          <p:cNvGrpSpPr/>
          <p:nvPr/>
        </p:nvGrpSpPr>
        <p:grpSpPr>
          <a:xfrm>
            <a:off x="3801816" y="1484803"/>
            <a:ext cx="2057400" cy="2057400"/>
            <a:chOff x="3566610" y="1477052"/>
            <a:chExt cx="2057400" cy="2057400"/>
          </a:xfrm>
        </p:grpSpPr>
        <p:sp>
          <p:nvSpPr>
            <p:cNvPr id="62" name="Rectangle 61">
              <a:extLst>
                <a:ext uri="{FF2B5EF4-FFF2-40B4-BE49-F238E27FC236}">
                  <a16:creationId xmlns:a16="http://schemas.microsoft.com/office/drawing/2014/main" id="{C217DBD8-61E6-42B1-A840-77893D358A8C}"/>
                </a:ext>
              </a:extLst>
            </p:cNvPr>
            <p:cNvSpPr/>
            <p:nvPr/>
          </p:nvSpPr>
          <p:spPr>
            <a:xfrm>
              <a:off x="3566610" y="1477052"/>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TextBox 27">
              <a:extLst>
                <a:ext uri="{FF2B5EF4-FFF2-40B4-BE49-F238E27FC236}">
                  <a16:creationId xmlns:a16="http://schemas.microsoft.com/office/drawing/2014/main" id="{AB413A92-2999-492F-B3A1-BFC6FD8B2C34}"/>
                </a:ext>
              </a:extLst>
            </p:cNvPr>
            <p:cNvSpPr txBox="1"/>
            <p:nvPr/>
          </p:nvSpPr>
          <p:spPr>
            <a:xfrm>
              <a:off x="3921716" y="2661526"/>
              <a:ext cx="1347187" cy="738664"/>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6" action="ppaction://hlinksldjump"/>
                </a:rPr>
                <a:t>2. Available Processes &amp; Next Steps</a:t>
              </a:r>
              <a:endParaRPr lang="en-US" dirty="0"/>
            </a:p>
          </p:txBody>
        </p:sp>
        <p:grpSp>
          <p:nvGrpSpPr>
            <p:cNvPr id="51" name="Group 50">
              <a:extLst>
                <a:ext uri="{FF2B5EF4-FFF2-40B4-BE49-F238E27FC236}">
                  <a16:creationId xmlns:a16="http://schemas.microsoft.com/office/drawing/2014/main" id="{986E1C6D-2F51-4DC0-B0AD-BEAC8258553B}"/>
                </a:ext>
              </a:extLst>
            </p:cNvPr>
            <p:cNvGrpSpPr/>
            <p:nvPr/>
          </p:nvGrpSpPr>
          <p:grpSpPr>
            <a:xfrm>
              <a:off x="4138110" y="1604846"/>
              <a:ext cx="914400" cy="914400"/>
              <a:chOff x="2305111" y="4250446"/>
              <a:chExt cx="914400" cy="914400"/>
            </a:xfrm>
          </p:grpSpPr>
          <p:sp>
            <p:nvSpPr>
              <p:cNvPr id="43" name="Rectangle 42">
                <a:extLst>
                  <a:ext uri="{FF2B5EF4-FFF2-40B4-BE49-F238E27FC236}">
                    <a16:creationId xmlns:a16="http://schemas.microsoft.com/office/drawing/2014/main" id="{B4BAA879-0682-44B5-BA68-698C43095518}"/>
                  </a:ext>
                </a:extLst>
              </p:cNvPr>
              <p:cNvSpPr/>
              <p:nvPr/>
            </p:nvSpPr>
            <p:spPr>
              <a:xfrm>
                <a:off x="2305111" y="4250446"/>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Graphic 13" descr="Decision chart outline">
                <a:extLst>
                  <a:ext uri="{FF2B5EF4-FFF2-40B4-BE49-F238E27FC236}">
                    <a16:creationId xmlns:a16="http://schemas.microsoft.com/office/drawing/2014/main" id="{598AD021-3C14-46F6-91FC-869AA7DE4E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05111" y="4250446"/>
                <a:ext cx="914400" cy="914400"/>
              </a:xfrm>
              <a:prstGeom prst="rect">
                <a:avLst/>
              </a:prstGeom>
            </p:spPr>
          </p:pic>
        </p:grpSp>
      </p:grpSp>
      <p:grpSp>
        <p:nvGrpSpPr>
          <p:cNvPr id="76" name="Group 75">
            <a:extLst>
              <a:ext uri="{FF2B5EF4-FFF2-40B4-BE49-F238E27FC236}">
                <a16:creationId xmlns:a16="http://schemas.microsoft.com/office/drawing/2014/main" id="{35A24BB9-2CB5-41FF-BACA-17AF7C512084}"/>
              </a:ext>
            </a:extLst>
          </p:cNvPr>
          <p:cNvGrpSpPr/>
          <p:nvPr/>
        </p:nvGrpSpPr>
        <p:grpSpPr>
          <a:xfrm>
            <a:off x="6332786" y="1484803"/>
            <a:ext cx="2057400" cy="2057400"/>
            <a:chOff x="6518856" y="1477052"/>
            <a:chExt cx="2057400" cy="2057400"/>
          </a:xfrm>
        </p:grpSpPr>
        <p:sp>
          <p:nvSpPr>
            <p:cNvPr id="73" name="Rectangle 72">
              <a:extLst>
                <a:ext uri="{FF2B5EF4-FFF2-40B4-BE49-F238E27FC236}">
                  <a16:creationId xmlns:a16="http://schemas.microsoft.com/office/drawing/2014/main" id="{554FD530-206A-4F8D-B9E0-6451B4C6B372}"/>
                </a:ext>
              </a:extLst>
            </p:cNvPr>
            <p:cNvSpPr/>
            <p:nvPr/>
          </p:nvSpPr>
          <p:spPr>
            <a:xfrm>
              <a:off x="6518856" y="1477052"/>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TextBox 29">
              <a:extLst>
                <a:ext uri="{FF2B5EF4-FFF2-40B4-BE49-F238E27FC236}">
                  <a16:creationId xmlns:a16="http://schemas.microsoft.com/office/drawing/2014/main" id="{8EF90C37-63FF-40C7-BEF7-776C680C37FD}"/>
                </a:ext>
              </a:extLst>
            </p:cNvPr>
            <p:cNvSpPr txBox="1"/>
            <p:nvPr/>
          </p:nvSpPr>
          <p:spPr>
            <a:xfrm>
              <a:off x="6977496" y="2659369"/>
              <a:ext cx="1125245" cy="738664"/>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9" action="ppaction://hlinksldjump"/>
                </a:rPr>
                <a:t>3. Export Process Terminology</a:t>
              </a:r>
              <a:endParaRPr lang="en-US" dirty="0"/>
            </a:p>
          </p:txBody>
        </p:sp>
        <p:grpSp>
          <p:nvGrpSpPr>
            <p:cNvPr id="52" name="Group 51">
              <a:extLst>
                <a:ext uri="{FF2B5EF4-FFF2-40B4-BE49-F238E27FC236}">
                  <a16:creationId xmlns:a16="http://schemas.microsoft.com/office/drawing/2014/main" id="{9BEA23D6-C5AF-4034-8F82-CA1FA99759B0}"/>
                </a:ext>
              </a:extLst>
            </p:cNvPr>
            <p:cNvGrpSpPr/>
            <p:nvPr/>
          </p:nvGrpSpPr>
          <p:grpSpPr>
            <a:xfrm>
              <a:off x="7089887" y="1610583"/>
              <a:ext cx="915337" cy="914400"/>
              <a:chOff x="1195470" y="4445491"/>
              <a:chExt cx="915337" cy="914400"/>
            </a:xfrm>
          </p:grpSpPr>
          <p:sp>
            <p:nvSpPr>
              <p:cNvPr id="45" name="Rectangle 44">
                <a:extLst>
                  <a:ext uri="{FF2B5EF4-FFF2-40B4-BE49-F238E27FC236}">
                    <a16:creationId xmlns:a16="http://schemas.microsoft.com/office/drawing/2014/main" id="{81A7383A-30F4-4679-8579-11841660E765}"/>
                  </a:ext>
                </a:extLst>
              </p:cNvPr>
              <p:cNvSpPr/>
              <p:nvPr/>
            </p:nvSpPr>
            <p:spPr>
              <a:xfrm>
                <a:off x="1196407" y="4445491"/>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2" name="Graphic 11" descr="Subtitles outline">
                <a:extLst>
                  <a:ext uri="{FF2B5EF4-FFF2-40B4-BE49-F238E27FC236}">
                    <a16:creationId xmlns:a16="http://schemas.microsoft.com/office/drawing/2014/main" id="{2200AFEB-4408-411F-94CD-9DA22B60676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95470" y="4445491"/>
                <a:ext cx="914400" cy="914400"/>
              </a:xfrm>
              <a:prstGeom prst="rect">
                <a:avLst/>
              </a:prstGeom>
            </p:spPr>
          </p:pic>
        </p:grpSp>
      </p:grpSp>
      <p:grpSp>
        <p:nvGrpSpPr>
          <p:cNvPr id="77" name="Group 76">
            <a:extLst>
              <a:ext uri="{FF2B5EF4-FFF2-40B4-BE49-F238E27FC236}">
                <a16:creationId xmlns:a16="http://schemas.microsoft.com/office/drawing/2014/main" id="{8B01FF44-AFF8-4D84-896A-3F3A309F4075}"/>
              </a:ext>
            </a:extLst>
          </p:cNvPr>
          <p:cNvGrpSpPr/>
          <p:nvPr/>
        </p:nvGrpSpPr>
        <p:grpSpPr>
          <a:xfrm>
            <a:off x="8863756" y="1484803"/>
            <a:ext cx="2057400" cy="2057400"/>
            <a:chOff x="9510711" y="1475448"/>
            <a:chExt cx="2057400" cy="2057400"/>
          </a:xfrm>
        </p:grpSpPr>
        <p:sp>
          <p:nvSpPr>
            <p:cNvPr id="75" name="Rectangle 74">
              <a:extLst>
                <a:ext uri="{FF2B5EF4-FFF2-40B4-BE49-F238E27FC236}">
                  <a16:creationId xmlns:a16="http://schemas.microsoft.com/office/drawing/2014/main" id="{BB27BE9E-ABA0-4F0E-A31B-1BE95ACA45C1}"/>
                </a:ext>
              </a:extLst>
            </p:cNvPr>
            <p:cNvSpPr/>
            <p:nvPr/>
          </p:nvSpPr>
          <p:spPr>
            <a:xfrm>
              <a:off x="9510711" y="1475448"/>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TextBox 31">
              <a:extLst>
                <a:ext uri="{FF2B5EF4-FFF2-40B4-BE49-F238E27FC236}">
                  <a16:creationId xmlns:a16="http://schemas.microsoft.com/office/drawing/2014/main" id="{FC87A0E9-33DC-4736-BE54-D1BDD81E2644}"/>
                </a:ext>
              </a:extLst>
            </p:cNvPr>
            <p:cNvSpPr txBox="1"/>
            <p:nvPr/>
          </p:nvSpPr>
          <p:spPr>
            <a:xfrm>
              <a:off x="9748727" y="2656078"/>
              <a:ext cx="1579486" cy="738664"/>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12" action="ppaction://hlinksldjump"/>
                </a:rPr>
                <a:t>4. Suggested Export Process Map</a:t>
              </a:r>
              <a:endParaRPr lang="en-US" dirty="0"/>
            </a:p>
          </p:txBody>
        </p:sp>
        <p:grpSp>
          <p:nvGrpSpPr>
            <p:cNvPr id="53" name="Group 52">
              <a:extLst>
                <a:ext uri="{FF2B5EF4-FFF2-40B4-BE49-F238E27FC236}">
                  <a16:creationId xmlns:a16="http://schemas.microsoft.com/office/drawing/2014/main" id="{A7A094BA-6D1A-4F97-AB05-5A129FE732AE}"/>
                </a:ext>
              </a:extLst>
            </p:cNvPr>
            <p:cNvGrpSpPr/>
            <p:nvPr/>
          </p:nvGrpSpPr>
          <p:grpSpPr>
            <a:xfrm>
              <a:off x="10081270" y="1612354"/>
              <a:ext cx="916281" cy="915127"/>
              <a:chOff x="1082107" y="4411189"/>
              <a:chExt cx="916281" cy="915127"/>
            </a:xfrm>
          </p:grpSpPr>
          <p:sp>
            <p:nvSpPr>
              <p:cNvPr id="46" name="Rectangle 45">
                <a:extLst>
                  <a:ext uri="{FF2B5EF4-FFF2-40B4-BE49-F238E27FC236}">
                    <a16:creationId xmlns:a16="http://schemas.microsoft.com/office/drawing/2014/main" id="{130833FE-30B9-4671-A06B-2E044E1284EA}"/>
                  </a:ext>
                </a:extLst>
              </p:cNvPr>
              <p:cNvSpPr/>
              <p:nvPr/>
            </p:nvSpPr>
            <p:spPr>
              <a:xfrm>
                <a:off x="1082107" y="4411189"/>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 name="Graphic 9" descr="Workflow outline">
                <a:extLst>
                  <a:ext uri="{FF2B5EF4-FFF2-40B4-BE49-F238E27FC236}">
                    <a16:creationId xmlns:a16="http://schemas.microsoft.com/office/drawing/2014/main" id="{868135FF-CF62-4026-B28A-7641ED9287B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83988" y="4411916"/>
                <a:ext cx="914400" cy="914400"/>
              </a:xfrm>
              <a:prstGeom prst="rect">
                <a:avLst/>
              </a:prstGeom>
            </p:spPr>
          </p:pic>
        </p:grpSp>
      </p:grpSp>
      <p:grpSp>
        <p:nvGrpSpPr>
          <p:cNvPr id="80" name="Group 79">
            <a:extLst>
              <a:ext uri="{FF2B5EF4-FFF2-40B4-BE49-F238E27FC236}">
                <a16:creationId xmlns:a16="http://schemas.microsoft.com/office/drawing/2014/main" id="{053A270D-E7A2-4E8D-837D-1C34A023D7F3}"/>
              </a:ext>
            </a:extLst>
          </p:cNvPr>
          <p:cNvGrpSpPr/>
          <p:nvPr/>
        </p:nvGrpSpPr>
        <p:grpSpPr>
          <a:xfrm>
            <a:off x="1270845" y="3829170"/>
            <a:ext cx="2057400" cy="2057400"/>
            <a:chOff x="738184" y="3680905"/>
            <a:chExt cx="2057400" cy="2057400"/>
          </a:xfrm>
        </p:grpSpPr>
        <p:sp>
          <p:nvSpPr>
            <p:cNvPr id="78" name="Rectangle 77">
              <a:extLst>
                <a:ext uri="{FF2B5EF4-FFF2-40B4-BE49-F238E27FC236}">
                  <a16:creationId xmlns:a16="http://schemas.microsoft.com/office/drawing/2014/main" id="{1E484A0D-46D4-47CE-9CD1-45D61AA6EA36}"/>
                </a:ext>
              </a:extLst>
            </p:cNvPr>
            <p:cNvSpPr/>
            <p:nvPr/>
          </p:nvSpPr>
          <p:spPr>
            <a:xfrm>
              <a:off x="738184" y="3680905"/>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TextBox 33">
              <a:extLst>
                <a:ext uri="{FF2B5EF4-FFF2-40B4-BE49-F238E27FC236}">
                  <a16:creationId xmlns:a16="http://schemas.microsoft.com/office/drawing/2014/main" id="{3E60E9F6-79F3-4A0A-8AE4-431CAA888CED}"/>
                </a:ext>
              </a:extLst>
            </p:cNvPr>
            <p:cNvSpPr txBox="1"/>
            <p:nvPr/>
          </p:nvSpPr>
          <p:spPr>
            <a:xfrm>
              <a:off x="1043657" y="4858837"/>
              <a:ext cx="1444841" cy="738664"/>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15" action="ppaction://hlinksldjump"/>
                </a:rPr>
                <a:t>5. Export Process Instructions</a:t>
              </a:r>
              <a:endParaRPr lang="en-US" dirty="0"/>
            </a:p>
          </p:txBody>
        </p:sp>
        <p:grpSp>
          <p:nvGrpSpPr>
            <p:cNvPr id="54" name="Group 53">
              <a:extLst>
                <a:ext uri="{FF2B5EF4-FFF2-40B4-BE49-F238E27FC236}">
                  <a16:creationId xmlns:a16="http://schemas.microsoft.com/office/drawing/2014/main" id="{3F807A4A-087A-4F5F-A4FF-F8090421B5BE}"/>
                </a:ext>
              </a:extLst>
            </p:cNvPr>
            <p:cNvGrpSpPr/>
            <p:nvPr/>
          </p:nvGrpSpPr>
          <p:grpSpPr>
            <a:xfrm>
              <a:off x="1308878" y="3808153"/>
              <a:ext cx="916011" cy="918919"/>
              <a:chOff x="1194796" y="4507639"/>
              <a:chExt cx="916011" cy="918919"/>
            </a:xfrm>
          </p:grpSpPr>
          <p:sp>
            <p:nvSpPr>
              <p:cNvPr id="47" name="Rectangle 46">
                <a:extLst>
                  <a:ext uri="{FF2B5EF4-FFF2-40B4-BE49-F238E27FC236}">
                    <a16:creationId xmlns:a16="http://schemas.microsoft.com/office/drawing/2014/main" id="{504BDD0D-2B3B-4731-9756-4DBA489A5C07}"/>
                  </a:ext>
                </a:extLst>
              </p:cNvPr>
              <p:cNvSpPr/>
              <p:nvPr/>
            </p:nvSpPr>
            <p:spPr>
              <a:xfrm>
                <a:off x="1196407" y="4512158"/>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6" name="Graphic 15" descr="Download outline">
                <a:extLst>
                  <a:ext uri="{FF2B5EF4-FFF2-40B4-BE49-F238E27FC236}">
                    <a16:creationId xmlns:a16="http://schemas.microsoft.com/office/drawing/2014/main" id="{0BF4E4AC-D16F-4299-B5C4-4B4FF466E0D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94796" y="4507639"/>
                <a:ext cx="914400" cy="914400"/>
              </a:xfrm>
              <a:prstGeom prst="rect">
                <a:avLst/>
              </a:prstGeom>
            </p:spPr>
          </p:pic>
        </p:grpSp>
      </p:grpSp>
      <p:grpSp>
        <p:nvGrpSpPr>
          <p:cNvPr id="81" name="Group 80">
            <a:extLst>
              <a:ext uri="{FF2B5EF4-FFF2-40B4-BE49-F238E27FC236}">
                <a16:creationId xmlns:a16="http://schemas.microsoft.com/office/drawing/2014/main" id="{5C73FB8C-180E-4955-ADF0-12FDBD500261}"/>
              </a:ext>
            </a:extLst>
          </p:cNvPr>
          <p:cNvGrpSpPr/>
          <p:nvPr/>
        </p:nvGrpSpPr>
        <p:grpSpPr>
          <a:xfrm>
            <a:off x="3801815" y="3829170"/>
            <a:ext cx="2057400" cy="2057400"/>
            <a:chOff x="3575012" y="3662246"/>
            <a:chExt cx="2057400" cy="2057400"/>
          </a:xfrm>
        </p:grpSpPr>
        <p:sp>
          <p:nvSpPr>
            <p:cNvPr id="79" name="Rectangle 78">
              <a:extLst>
                <a:ext uri="{FF2B5EF4-FFF2-40B4-BE49-F238E27FC236}">
                  <a16:creationId xmlns:a16="http://schemas.microsoft.com/office/drawing/2014/main" id="{4403BDC1-CE2A-4213-9EDB-3231BBDAF030}"/>
                </a:ext>
              </a:extLst>
            </p:cNvPr>
            <p:cNvSpPr/>
            <p:nvPr/>
          </p:nvSpPr>
          <p:spPr>
            <a:xfrm>
              <a:off x="3575012" y="3662246"/>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TextBox 35">
              <a:extLst>
                <a:ext uri="{FF2B5EF4-FFF2-40B4-BE49-F238E27FC236}">
                  <a16:creationId xmlns:a16="http://schemas.microsoft.com/office/drawing/2014/main" id="{995F4865-51E0-44BF-B223-9C11E16FDD97}"/>
                </a:ext>
              </a:extLst>
            </p:cNvPr>
            <p:cNvSpPr txBox="1"/>
            <p:nvPr/>
          </p:nvSpPr>
          <p:spPr>
            <a:xfrm>
              <a:off x="3787818" y="4866264"/>
              <a:ext cx="1630175" cy="738664"/>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18" action="ppaction://hlinksldjump"/>
                </a:rPr>
                <a:t>6. Migration Process Instructions</a:t>
              </a:r>
              <a:endParaRPr lang="en-US" dirty="0"/>
            </a:p>
          </p:txBody>
        </p:sp>
        <p:grpSp>
          <p:nvGrpSpPr>
            <p:cNvPr id="55" name="Group 54">
              <a:extLst>
                <a:ext uri="{FF2B5EF4-FFF2-40B4-BE49-F238E27FC236}">
                  <a16:creationId xmlns:a16="http://schemas.microsoft.com/office/drawing/2014/main" id="{42FD275F-B878-47A9-9DF1-AF57E60F608D}"/>
                </a:ext>
              </a:extLst>
            </p:cNvPr>
            <p:cNvGrpSpPr/>
            <p:nvPr/>
          </p:nvGrpSpPr>
          <p:grpSpPr>
            <a:xfrm>
              <a:off x="4145706" y="3812672"/>
              <a:ext cx="916011" cy="919633"/>
              <a:chOff x="1216237" y="4586647"/>
              <a:chExt cx="916011" cy="919633"/>
            </a:xfrm>
          </p:grpSpPr>
          <p:sp>
            <p:nvSpPr>
              <p:cNvPr id="48" name="Rectangle 47">
                <a:extLst>
                  <a:ext uri="{FF2B5EF4-FFF2-40B4-BE49-F238E27FC236}">
                    <a16:creationId xmlns:a16="http://schemas.microsoft.com/office/drawing/2014/main" id="{08D6E48A-30D2-4DDF-A966-245D575CBEA0}"/>
                  </a:ext>
                </a:extLst>
              </p:cNvPr>
              <p:cNvSpPr/>
              <p:nvPr/>
            </p:nvSpPr>
            <p:spPr>
              <a:xfrm>
                <a:off x="1217848" y="4586647"/>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8" name="Graphic 17" descr="Transfer outline">
                <a:extLst>
                  <a:ext uri="{FF2B5EF4-FFF2-40B4-BE49-F238E27FC236}">
                    <a16:creationId xmlns:a16="http://schemas.microsoft.com/office/drawing/2014/main" id="{9B89D818-395C-4C24-ACBE-C9B5EF14407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216237" y="4591880"/>
                <a:ext cx="914400" cy="914400"/>
              </a:xfrm>
              <a:prstGeom prst="rect">
                <a:avLst/>
              </a:prstGeom>
            </p:spPr>
          </p:pic>
        </p:grpSp>
      </p:grpSp>
      <p:grpSp>
        <p:nvGrpSpPr>
          <p:cNvPr id="83" name="Group 82">
            <a:extLst>
              <a:ext uri="{FF2B5EF4-FFF2-40B4-BE49-F238E27FC236}">
                <a16:creationId xmlns:a16="http://schemas.microsoft.com/office/drawing/2014/main" id="{2DAE4028-9934-4425-AA0A-2BD3D773373F}"/>
              </a:ext>
            </a:extLst>
          </p:cNvPr>
          <p:cNvGrpSpPr/>
          <p:nvPr/>
        </p:nvGrpSpPr>
        <p:grpSpPr>
          <a:xfrm>
            <a:off x="6332785" y="3829170"/>
            <a:ext cx="2057400" cy="2057400"/>
            <a:chOff x="6573411" y="3696095"/>
            <a:chExt cx="2057400" cy="2057400"/>
          </a:xfrm>
        </p:grpSpPr>
        <p:sp>
          <p:nvSpPr>
            <p:cNvPr id="82" name="Rectangle 81">
              <a:extLst>
                <a:ext uri="{FF2B5EF4-FFF2-40B4-BE49-F238E27FC236}">
                  <a16:creationId xmlns:a16="http://schemas.microsoft.com/office/drawing/2014/main" id="{8E8DFD69-1691-4587-9940-0521F752199E}"/>
                </a:ext>
              </a:extLst>
            </p:cNvPr>
            <p:cNvSpPr/>
            <p:nvPr/>
          </p:nvSpPr>
          <p:spPr>
            <a:xfrm>
              <a:off x="6573411" y="3696095"/>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8" name="TextBox 37">
              <a:extLst>
                <a:ext uri="{FF2B5EF4-FFF2-40B4-BE49-F238E27FC236}">
                  <a16:creationId xmlns:a16="http://schemas.microsoft.com/office/drawing/2014/main" id="{2136F578-D970-4B4F-966B-A1EF7F51DB10}"/>
                </a:ext>
              </a:extLst>
            </p:cNvPr>
            <p:cNvSpPr txBox="1"/>
            <p:nvPr/>
          </p:nvSpPr>
          <p:spPr>
            <a:xfrm>
              <a:off x="6946816" y="4848055"/>
              <a:ext cx="1306426" cy="738664"/>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21" action="ppaction://hlinksldjump"/>
                </a:rPr>
                <a:t>7. Export &amp; Migration Process Recap</a:t>
              </a:r>
              <a:endParaRPr lang="en-US" dirty="0"/>
            </a:p>
          </p:txBody>
        </p:sp>
        <p:grpSp>
          <p:nvGrpSpPr>
            <p:cNvPr id="56" name="Group 55">
              <a:extLst>
                <a:ext uri="{FF2B5EF4-FFF2-40B4-BE49-F238E27FC236}">
                  <a16:creationId xmlns:a16="http://schemas.microsoft.com/office/drawing/2014/main" id="{5AF9BEC0-6314-477B-A02A-BEF112E90157}"/>
                </a:ext>
              </a:extLst>
            </p:cNvPr>
            <p:cNvGrpSpPr/>
            <p:nvPr/>
          </p:nvGrpSpPr>
          <p:grpSpPr>
            <a:xfrm>
              <a:off x="7142829" y="3815923"/>
              <a:ext cx="914634" cy="916382"/>
              <a:chOff x="1249441" y="4581256"/>
              <a:chExt cx="914634" cy="916382"/>
            </a:xfrm>
          </p:grpSpPr>
          <p:sp>
            <p:nvSpPr>
              <p:cNvPr id="49" name="Rectangle 48">
                <a:extLst>
                  <a:ext uri="{FF2B5EF4-FFF2-40B4-BE49-F238E27FC236}">
                    <a16:creationId xmlns:a16="http://schemas.microsoft.com/office/drawing/2014/main" id="{8D10EBA5-4F52-4B23-9F24-B04A328A0D7D}"/>
                  </a:ext>
                </a:extLst>
              </p:cNvPr>
              <p:cNvSpPr/>
              <p:nvPr/>
            </p:nvSpPr>
            <p:spPr>
              <a:xfrm>
                <a:off x="1249441" y="4581256"/>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0" name="Graphic 19" descr="Rewind outline">
                <a:extLst>
                  <a:ext uri="{FF2B5EF4-FFF2-40B4-BE49-F238E27FC236}">
                    <a16:creationId xmlns:a16="http://schemas.microsoft.com/office/drawing/2014/main" id="{AA969EF3-723B-4335-AA84-C914D61319D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249675" y="4583238"/>
                <a:ext cx="914400" cy="914400"/>
              </a:xfrm>
              <a:prstGeom prst="rect">
                <a:avLst/>
              </a:prstGeom>
            </p:spPr>
          </p:pic>
        </p:grpSp>
      </p:grpSp>
      <p:grpSp>
        <p:nvGrpSpPr>
          <p:cNvPr id="85" name="Group 84">
            <a:extLst>
              <a:ext uri="{FF2B5EF4-FFF2-40B4-BE49-F238E27FC236}">
                <a16:creationId xmlns:a16="http://schemas.microsoft.com/office/drawing/2014/main" id="{E491FC0B-2930-4FC1-AC1F-D2772DA5180B}"/>
              </a:ext>
            </a:extLst>
          </p:cNvPr>
          <p:cNvGrpSpPr/>
          <p:nvPr/>
        </p:nvGrpSpPr>
        <p:grpSpPr>
          <a:xfrm>
            <a:off x="8863756" y="3829170"/>
            <a:ext cx="2057400" cy="2057400"/>
            <a:chOff x="9591733" y="3698950"/>
            <a:chExt cx="2057400" cy="2057400"/>
          </a:xfrm>
        </p:grpSpPr>
        <p:sp>
          <p:nvSpPr>
            <p:cNvPr id="84" name="Rectangle 83">
              <a:extLst>
                <a:ext uri="{FF2B5EF4-FFF2-40B4-BE49-F238E27FC236}">
                  <a16:creationId xmlns:a16="http://schemas.microsoft.com/office/drawing/2014/main" id="{3EC47C25-3490-47A3-A30E-9AD5604F91C8}"/>
                </a:ext>
              </a:extLst>
            </p:cNvPr>
            <p:cNvSpPr/>
            <p:nvPr/>
          </p:nvSpPr>
          <p:spPr>
            <a:xfrm>
              <a:off x="9591733" y="3698950"/>
              <a:ext cx="2057400" cy="2057400"/>
            </a:xfrm>
            <a:prstGeom prst="rect">
              <a:avLst/>
            </a:prstGeom>
            <a:solidFill>
              <a:schemeClr val="bg2">
                <a:lumMod val="9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TextBox 25">
              <a:extLst>
                <a:ext uri="{FF2B5EF4-FFF2-40B4-BE49-F238E27FC236}">
                  <a16:creationId xmlns:a16="http://schemas.microsoft.com/office/drawing/2014/main" id="{BDD0D7DA-D14F-4CB7-AB3E-49691C41493F}"/>
                </a:ext>
              </a:extLst>
            </p:cNvPr>
            <p:cNvSpPr txBox="1"/>
            <p:nvPr/>
          </p:nvSpPr>
          <p:spPr>
            <a:xfrm>
              <a:off x="10056215" y="4896457"/>
              <a:ext cx="1125245" cy="523220"/>
            </a:xfrm>
            <a:prstGeom prst="rect">
              <a:avLst/>
            </a:prstGeom>
            <a:noFill/>
          </p:spPr>
          <p:txBody>
            <a:bodyPr wrap="square" rtlCol="0">
              <a:spAutoFit/>
            </a:bodyPr>
            <a:lstStyle>
              <a:defPPr>
                <a:defRPr lang="en-US"/>
              </a:defPPr>
              <a:lvl1pPr>
                <a:spcAft>
                  <a:spcPts val="800"/>
                </a:spcAft>
                <a:defRPr sz="1400">
                  <a:ea typeface="+mj-ea"/>
                  <a:cs typeface="+mj-cs"/>
                </a:defRPr>
              </a:lvl1pPr>
            </a:lstStyle>
            <a:p>
              <a:pPr algn="ctr"/>
              <a:r>
                <a:rPr lang="en-US" dirty="0">
                  <a:hlinkClick r:id="rId24" action="ppaction://hlinksldjump"/>
                </a:rPr>
                <a:t>8. Scoring Matrix</a:t>
              </a:r>
              <a:endParaRPr lang="en-US" dirty="0"/>
            </a:p>
          </p:txBody>
        </p:sp>
        <p:grpSp>
          <p:nvGrpSpPr>
            <p:cNvPr id="57" name="Group 56">
              <a:extLst>
                <a:ext uri="{FF2B5EF4-FFF2-40B4-BE49-F238E27FC236}">
                  <a16:creationId xmlns:a16="http://schemas.microsoft.com/office/drawing/2014/main" id="{FD948EC9-C1F5-4A2C-BA13-8607521C1C97}"/>
                </a:ext>
              </a:extLst>
            </p:cNvPr>
            <p:cNvGrpSpPr/>
            <p:nvPr/>
          </p:nvGrpSpPr>
          <p:grpSpPr>
            <a:xfrm>
              <a:off x="10160042" y="3822317"/>
              <a:ext cx="917589" cy="917668"/>
              <a:chOff x="1082107" y="4445491"/>
              <a:chExt cx="917589" cy="917668"/>
            </a:xfrm>
          </p:grpSpPr>
          <p:sp>
            <p:nvSpPr>
              <p:cNvPr id="50" name="Rectangle 49">
                <a:extLst>
                  <a:ext uri="{FF2B5EF4-FFF2-40B4-BE49-F238E27FC236}">
                    <a16:creationId xmlns:a16="http://schemas.microsoft.com/office/drawing/2014/main" id="{5B1697D1-C58D-4F43-B125-EB765F26111F}"/>
                  </a:ext>
                </a:extLst>
              </p:cNvPr>
              <p:cNvSpPr/>
              <p:nvPr/>
            </p:nvSpPr>
            <p:spPr>
              <a:xfrm>
                <a:off x="1082107" y="4445491"/>
                <a:ext cx="914400" cy="9144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5" name="Graphic 24" descr="Tally outline">
                <a:extLst>
                  <a:ext uri="{FF2B5EF4-FFF2-40B4-BE49-F238E27FC236}">
                    <a16:creationId xmlns:a16="http://schemas.microsoft.com/office/drawing/2014/main" id="{B1336795-01A0-4A9D-9088-FC15E531B8F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85296" y="4448759"/>
                <a:ext cx="914400" cy="914400"/>
              </a:xfrm>
              <a:prstGeom prst="rect">
                <a:avLst/>
              </a:prstGeom>
            </p:spPr>
          </p:pic>
        </p:grpSp>
      </p:grpSp>
    </p:spTree>
    <p:extLst>
      <p:ext uri="{BB962C8B-B14F-4D97-AF65-F5344CB8AC3E}">
        <p14:creationId xmlns:p14="http://schemas.microsoft.com/office/powerpoint/2010/main" val="424637113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Process: Steps 9 &amp; 10</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85BE6866-5D14-422F-89B6-7EB91A3014A9}"/>
              </a:ext>
            </a:extLst>
          </p:cNvPr>
          <p:cNvSpPr txBox="1"/>
          <p:nvPr/>
        </p:nvSpPr>
        <p:spPr>
          <a:xfrm>
            <a:off x="738189" y="1427241"/>
            <a:ext cx="1771746" cy="2092881"/>
          </a:xfrm>
          <a:prstGeom prst="rect">
            <a:avLst/>
          </a:prstGeom>
          <a:noFill/>
        </p:spPr>
        <p:txBody>
          <a:bodyPr wrap="square" rtlCol="0">
            <a:spAutoFit/>
          </a:bodyPr>
          <a:lstStyle/>
          <a:p>
            <a:r>
              <a:rPr lang="en-US" sz="1600" dirty="0">
                <a:effectLst/>
                <a:ea typeface="Calibri" panose="020F0502020204030204" pitchFamily="34" charset="0"/>
                <a:cs typeface="Times New Roman" panose="02020603050405020304" pitchFamily="18" charset="0"/>
              </a:rPr>
              <a:t>9. When the dialog box opens, enter the file name for the report (all the export data) and click save. </a:t>
            </a:r>
          </a:p>
          <a:p>
            <a:endParaRPr lang="en-US" sz="1600" dirty="0"/>
          </a:p>
        </p:txBody>
      </p:sp>
      <p:sp>
        <p:nvSpPr>
          <p:cNvPr id="11" name="TextBox 10">
            <a:extLst>
              <a:ext uri="{FF2B5EF4-FFF2-40B4-BE49-F238E27FC236}">
                <a16:creationId xmlns:a16="http://schemas.microsoft.com/office/drawing/2014/main" id="{09C2D3D0-E16E-42DA-BCDD-6BB89712A038}"/>
              </a:ext>
            </a:extLst>
          </p:cNvPr>
          <p:cNvSpPr txBox="1"/>
          <p:nvPr/>
        </p:nvSpPr>
        <p:spPr>
          <a:xfrm>
            <a:off x="605756" y="4670243"/>
            <a:ext cx="1771746" cy="861774"/>
          </a:xfrm>
          <a:prstGeom prst="rect">
            <a:avLst/>
          </a:prstGeom>
          <a:noFill/>
        </p:spPr>
        <p:txBody>
          <a:bodyPr wrap="square" rtlCol="0">
            <a:spAutoFit/>
          </a:bodyPr>
          <a:lstStyle/>
          <a:p>
            <a:r>
              <a:rPr lang="en-US" sz="1600" dirty="0">
                <a:ea typeface="Calibri" panose="020F0502020204030204" pitchFamily="34" charset="0"/>
                <a:cs typeface="Times New Roman" panose="02020603050405020304" pitchFamily="18" charset="0"/>
              </a:rPr>
              <a:t>10</a:t>
            </a:r>
            <a:r>
              <a:rPr lang="en-US" sz="1600" dirty="0">
                <a:effectLst/>
                <a:ea typeface="Calibri" panose="020F0502020204030204" pitchFamily="34" charset="0"/>
                <a:cs typeface="Times New Roman" panose="02020603050405020304" pitchFamily="18" charset="0"/>
              </a:rPr>
              <a:t>. Click “View File Now”</a:t>
            </a:r>
          </a:p>
          <a:p>
            <a:endParaRPr lang="en-US" dirty="0"/>
          </a:p>
        </p:txBody>
      </p:sp>
      <p:pic>
        <p:nvPicPr>
          <p:cNvPr id="12" name="Picture 11">
            <a:extLst>
              <a:ext uri="{FF2B5EF4-FFF2-40B4-BE49-F238E27FC236}">
                <a16:creationId xmlns:a16="http://schemas.microsoft.com/office/drawing/2014/main" id="{71444393-7A0D-4FAA-A1DC-0150384AFE14}"/>
              </a:ext>
            </a:extLst>
          </p:cNvPr>
          <p:cNvPicPr>
            <a:picLocks noChangeAspect="1"/>
          </p:cNvPicPr>
          <p:nvPr/>
        </p:nvPicPr>
        <p:blipFill>
          <a:blip r:embed="rId2"/>
          <a:stretch>
            <a:fillRect/>
          </a:stretch>
        </p:blipFill>
        <p:spPr>
          <a:xfrm>
            <a:off x="3308750" y="4539465"/>
            <a:ext cx="2629128" cy="1508891"/>
          </a:xfrm>
          <a:prstGeom prst="rect">
            <a:avLst/>
          </a:prstGeom>
        </p:spPr>
      </p:pic>
      <p:grpSp>
        <p:nvGrpSpPr>
          <p:cNvPr id="13" name="Group 12">
            <a:extLst>
              <a:ext uri="{FF2B5EF4-FFF2-40B4-BE49-F238E27FC236}">
                <a16:creationId xmlns:a16="http://schemas.microsoft.com/office/drawing/2014/main" id="{EF34858D-2F05-41B8-BA0E-AF29914AC1EC}"/>
              </a:ext>
            </a:extLst>
          </p:cNvPr>
          <p:cNvGrpSpPr/>
          <p:nvPr/>
        </p:nvGrpSpPr>
        <p:grpSpPr>
          <a:xfrm>
            <a:off x="2782323" y="1440351"/>
            <a:ext cx="5583323" cy="2808924"/>
            <a:chOff x="979457" y="1862954"/>
            <a:chExt cx="6302286" cy="3132091"/>
          </a:xfrm>
        </p:grpSpPr>
        <p:pic>
          <p:nvPicPr>
            <p:cNvPr id="4" name="Picture 3">
              <a:extLst>
                <a:ext uri="{FF2B5EF4-FFF2-40B4-BE49-F238E27FC236}">
                  <a16:creationId xmlns:a16="http://schemas.microsoft.com/office/drawing/2014/main" id="{6FA4E9CD-D379-481F-9CCE-07B9319BF6E9}"/>
                </a:ext>
              </a:extLst>
            </p:cNvPr>
            <p:cNvPicPr>
              <a:picLocks noChangeAspect="1"/>
            </p:cNvPicPr>
            <p:nvPr/>
          </p:nvPicPr>
          <p:blipFill>
            <a:blip r:embed="rId3"/>
            <a:stretch>
              <a:fillRect/>
            </a:stretch>
          </p:blipFill>
          <p:spPr>
            <a:xfrm>
              <a:off x="979457" y="1862954"/>
              <a:ext cx="6302286" cy="3132091"/>
            </a:xfrm>
            <a:prstGeom prst="rect">
              <a:avLst/>
            </a:prstGeom>
          </p:spPr>
        </p:pic>
        <p:sp>
          <p:nvSpPr>
            <p:cNvPr id="16" name="Oval 15">
              <a:extLst>
                <a:ext uri="{FF2B5EF4-FFF2-40B4-BE49-F238E27FC236}">
                  <a16:creationId xmlns:a16="http://schemas.microsoft.com/office/drawing/2014/main" id="{43F0FF96-1212-4945-8EC0-F653E0A9866B}"/>
                </a:ext>
              </a:extLst>
            </p:cNvPr>
            <p:cNvSpPr/>
            <p:nvPr/>
          </p:nvSpPr>
          <p:spPr>
            <a:xfrm>
              <a:off x="1982764" y="3869020"/>
              <a:ext cx="1954754" cy="646331"/>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Oval 16">
              <a:extLst>
                <a:ext uri="{FF2B5EF4-FFF2-40B4-BE49-F238E27FC236}">
                  <a16:creationId xmlns:a16="http://schemas.microsoft.com/office/drawing/2014/main" id="{395AE188-D815-4F56-A681-43C5F915681D}"/>
                </a:ext>
              </a:extLst>
            </p:cNvPr>
            <p:cNvSpPr/>
            <p:nvPr/>
          </p:nvSpPr>
          <p:spPr>
            <a:xfrm>
              <a:off x="5430414" y="4644469"/>
              <a:ext cx="746450" cy="279919"/>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9" name="Oval 18">
            <a:extLst>
              <a:ext uri="{FF2B5EF4-FFF2-40B4-BE49-F238E27FC236}">
                <a16:creationId xmlns:a16="http://schemas.microsoft.com/office/drawing/2014/main" id="{19E3FCD7-271B-48D6-BAC0-11E3C4E7332E}"/>
              </a:ext>
            </a:extLst>
          </p:cNvPr>
          <p:cNvSpPr/>
          <p:nvPr/>
        </p:nvSpPr>
        <p:spPr>
          <a:xfrm>
            <a:off x="3433664" y="5593573"/>
            <a:ext cx="1175658" cy="359358"/>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51939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Export Result</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pic>
        <p:nvPicPr>
          <p:cNvPr id="5" name="Picture 4">
            <a:extLst>
              <a:ext uri="{FF2B5EF4-FFF2-40B4-BE49-F238E27FC236}">
                <a16:creationId xmlns:a16="http://schemas.microsoft.com/office/drawing/2014/main" id="{7BFC2D5A-8135-461D-A378-937E521A3748}"/>
              </a:ext>
            </a:extLst>
          </p:cNvPr>
          <p:cNvPicPr>
            <a:picLocks noChangeAspect="1"/>
          </p:cNvPicPr>
          <p:nvPr/>
        </p:nvPicPr>
        <p:blipFill rotWithShape="1">
          <a:blip r:embed="rId2">
            <a:extLst>
              <a:ext uri="{28A0092B-C50C-407E-A947-70E740481C1C}">
                <a14:useLocalDpi xmlns:a14="http://schemas.microsoft.com/office/drawing/2010/main" val="0"/>
              </a:ext>
            </a:extLst>
          </a:blip>
          <a:srcRect l="-323" r="25881"/>
          <a:stretch/>
        </p:blipFill>
        <p:spPr>
          <a:xfrm>
            <a:off x="1998238" y="2975296"/>
            <a:ext cx="8195523" cy="907407"/>
          </a:xfrm>
          <a:prstGeom prst="rect">
            <a:avLst/>
          </a:prstGeom>
        </p:spPr>
      </p:pic>
      <p:sp>
        <p:nvSpPr>
          <p:cNvPr id="2" name="TextBox 1">
            <a:extLst>
              <a:ext uri="{FF2B5EF4-FFF2-40B4-BE49-F238E27FC236}">
                <a16:creationId xmlns:a16="http://schemas.microsoft.com/office/drawing/2014/main" id="{E58DEFE2-285F-4FE0-BAA2-C04F5BAC00B7}"/>
              </a:ext>
            </a:extLst>
          </p:cNvPr>
          <p:cNvSpPr txBox="1"/>
          <p:nvPr/>
        </p:nvSpPr>
        <p:spPr>
          <a:xfrm>
            <a:off x="1568134" y="2000952"/>
            <a:ext cx="9428480" cy="369332"/>
          </a:xfrm>
          <a:prstGeom prst="rect">
            <a:avLst/>
          </a:prstGeom>
          <a:noFill/>
        </p:spPr>
        <p:txBody>
          <a:bodyPr wrap="square" rtlCol="0">
            <a:spAutoFit/>
          </a:bodyPr>
          <a:lstStyle/>
          <a:p>
            <a:r>
              <a:rPr lang="en-US" dirty="0"/>
              <a:t>When you open the Excel file you just saved in the previous step, this is how it will be structured. </a:t>
            </a:r>
          </a:p>
        </p:txBody>
      </p:sp>
      <p:sp>
        <p:nvSpPr>
          <p:cNvPr id="9" name="TextBox 8">
            <a:extLst>
              <a:ext uri="{FF2B5EF4-FFF2-40B4-BE49-F238E27FC236}">
                <a16:creationId xmlns:a16="http://schemas.microsoft.com/office/drawing/2014/main" id="{E516A48A-CEE9-4017-97E9-3D23E4BBEB3D}"/>
              </a:ext>
            </a:extLst>
          </p:cNvPr>
          <p:cNvSpPr txBox="1"/>
          <p:nvPr/>
        </p:nvSpPr>
        <p:spPr>
          <a:xfrm>
            <a:off x="661989" y="4423880"/>
            <a:ext cx="10715627" cy="584775"/>
          </a:xfrm>
          <a:prstGeom prst="rect">
            <a:avLst/>
          </a:prstGeom>
          <a:noFill/>
        </p:spPr>
        <p:txBody>
          <a:bodyPr wrap="square" rtlCol="0">
            <a:spAutoFit/>
          </a:bodyPr>
          <a:lstStyle/>
          <a:p>
            <a:pPr algn="ctr"/>
            <a:r>
              <a:rPr lang="en-US" sz="1600" dirty="0"/>
              <a:t>The information contained is raw data from the IJ(s) and the headings use coding from the PDF template. </a:t>
            </a:r>
          </a:p>
          <a:p>
            <a:pPr algn="ctr"/>
            <a:r>
              <a:rPr lang="en-US" sz="1600" dirty="0"/>
              <a:t>The following slides will help convert this raw data into more usable formatting and headers. </a:t>
            </a:r>
          </a:p>
        </p:txBody>
      </p:sp>
    </p:spTree>
    <p:extLst>
      <p:ext uri="{BB962C8B-B14F-4D97-AF65-F5344CB8AC3E}">
        <p14:creationId xmlns:p14="http://schemas.microsoft.com/office/powerpoint/2010/main" val="4217431763"/>
      </p:ext>
    </p:extLst>
  </p:cSld>
  <p:clrMapOvr>
    <a:masterClrMapping/>
  </p:clrMapOvr>
  <mc:AlternateContent xmlns:mc="http://schemas.openxmlformats.org/markup-compatibility/2006" xmlns:p14="http://schemas.microsoft.com/office/powerpoint/2010/main">
    <mc:Choice Requires="p14">
      <p:transition spd="slow" p14:dur="2000" advTm="92577"/>
    </mc:Choice>
    <mc:Fallback xmlns="">
      <p:transition spd="slow" advTm="9257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Migration Process</a:t>
            </a:r>
          </a:p>
        </p:txBody>
      </p:sp>
    </p:spTree>
    <p:extLst>
      <p:ext uri="{BB962C8B-B14F-4D97-AF65-F5344CB8AC3E}">
        <p14:creationId xmlns:p14="http://schemas.microsoft.com/office/powerpoint/2010/main" val="137236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Migration Process</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2" name="TextBox 1">
            <a:extLst>
              <a:ext uri="{FF2B5EF4-FFF2-40B4-BE49-F238E27FC236}">
                <a16:creationId xmlns:a16="http://schemas.microsoft.com/office/drawing/2014/main" id="{30AFDD52-5BCF-4D9F-9F83-9902221A7423}"/>
              </a:ext>
            </a:extLst>
          </p:cNvPr>
          <p:cNvSpPr txBox="1"/>
          <p:nvPr/>
        </p:nvSpPr>
        <p:spPr>
          <a:xfrm>
            <a:off x="738184" y="1453948"/>
            <a:ext cx="10841101" cy="4823565"/>
          </a:xfrm>
          <a:prstGeom prst="rect">
            <a:avLst/>
          </a:prstGeom>
          <a:noFill/>
        </p:spPr>
        <p:txBody>
          <a:bodyPr wrap="square" rtlCol="0">
            <a:spAutoFit/>
          </a:bodyPr>
          <a:lstStyle/>
          <a:p>
            <a:pPr marL="0" marR="0" algn="ctr">
              <a:spcBef>
                <a:spcPts val="0"/>
              </a:spcBef>
            </a:pPr>
            <a:r>
              <a:rPr lang="en-US" sz="1600" dirty="0">
                <a:effectLst/>
                <a:ea typeface="Calibri" panose="020F0502020204030204" pitchFamily="34" charset="0"/>
                <a:cs typeface="Times New Roman" panose="02020603050405020304" pitchFamily="18" charset="0"/>
              </a:rPr>
              <a:t>If you want to preserve a copy of the original exported report, save a copy now. </a:t>
            </a:r>
          </a:p>
          <a:p>
            <a:pPr marL="0" marR="0" algn="ctr">
              <a:lnSpc>
                <a:spcPct val="107000"/>
              </a:lnSpc>
              <a:spcBef>
                <a:spcPts val="0"/>
              </a:spcBef>
              <a:spcAft>
                <a:spcPts val="800"/>
              </a:spcAft>
            </a:pPr>
            <a:r>
              <a:rPr lang="en-US" sz="1400" i="1" dirty="0">
                <a:effectLst/>
                <a:ea typeface="Calibri" panose="020F0502020204030204" pitchFamily="34" charset="0"/>
                <a:cs typeface="Times New Roman" panose="02020603050405020304" pitchFamily="18" charset="0"/>
              </a:rPr>
              <a:t>However, you do not have to preserve this file. It can be recreated if needed at any time!</a:t>
            </a:r>
          </a:p>
          <a:p>
            <a:pPr marL="0" marR="0">
              <a:lnSpc>
                <a:spcPct val="107000"/>
              </a:lnSpc>
              <a:spcBef>
                <a:spcPts val="600"/>
              </a:spcBef>
              <a:spcAft>
                <a:spcPts val="600"/>
              </a:spcAft>
            </a:pPr>
            <a:r>
              <a:rPr lang="en-US" sz="1600" dirty="0">
                <a:effectLst/>
                <a:ea typeface="Calibri" panose="020F0502020204030204" pitchFamily="34" charset="0"/>
                <a:cs typeface="Times New Roman" panose="02020603050405020304" pitchFamily="18" charset="0"/>
              </a:rPr>
              <a:t>When the report opens, the following columns will align to the information requested in the Prioritization Tracker: </a:t>
            </a:r>
          </a:p>
          <a:p>
            <a:pPr marL="0" marR="0">
              <a:lnSpc>
                <a:spcPct val="107000"/>
              </a:lnSpc>
              <a:spcBef>
                <a:spcPts val="0"/>
              </a:spcBef>
              <a:spcAft>
                <a:spcPts val="800"/>
              </a:spcAft>
            </a:pP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a typeface="Calibri" panose="020F0502020204030204" pitchFamily="34" charset="0"/>
              <a:cs typeface="Times New Roman" panose="02020603050405020304" pitchFamily="18" charset="0"/>
            </a:endParaRPr>
          </a:p>
          <a:p>
            <a:pPr marL="0" marR="0">
              <a:lnSpc>
                <a:spcPct val="107000"/>
              </a:lnSpc>
              <a:spcBef>
                <a:spcPts val="0"/>
              </a:spcBef>
            </a:pPr>
            <a:endParaRPr lang="en-US" sz="16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There are multiple methods you can use to transfer this information from the export file into the SAA Prioritization Tracker. </a:t>
            </a:r>
            <a:r>
              <a:rPr lang="en-US" sz="1600" b="1" dirty="0">
                <a:effectLst/>
                <a:ea typeface="Calibri" panose="020F0502020204030204" pitchFamily="34" charset="0"/>
                <a:cs typeface="Times New Roman" panose="02020603050405020304" pitchFamily="18" charset="0"/>
              </a:rPr>
              <a:t>Those methods are detailed in the following slides. </a:t>
            </a:r>
          </a:p>
          <a:p>
            <a:endParaRPr lang="en-US" sz="1600" dirty="0"/>
          </a:p>
        </p:txBody>
      </p:sp>
      <p:sp>
        <p:nvSpPr>
          <p:cNvPr id="3" name="TextBox 2">
            <a:extLst>
              <a:ext uri="{FF2B5EF4-FFF2-40B4-BE49-F238E27FC236}">
                <a16:creationId xmlns:a16="http://schemas.microsoft.com/office/drawing/2014/main" id="{984DB477-9CE6-4C94-B2AB-ECE93084D965}"/>
              </a:ext>
            </a:extLst>
          </p:cNvPr>
          <p:cNvSpPr txBox="1"/>
          <p:nvPr/>
        </p:nvSpPr>
        <p:spPr>
          <a:xfrm>
            <a:off x="2373599" y="2447621"/>
            <a:ext cx="6690049" cy="2800767"/>
          </a:xfrm>
          <a:prstGeom prst="rect">
            <a:avLst/>
          </a:prstGeom>
          <a:noFill/>
        </p:spPr>
        <p:txBody>
          <a:bodyPr wrap="square" rtlCol="0">
            <a:spAutoFit/>
          </a:bodyPr>
          <a:lstStyle/>
          <a:p>
            <a:r>
              <a:rPr lang="en-US" sz="1600" dirty="0"/>
              <a:t>B – Organization Name</a:t>
            </a:r>
          </a:p>
          <a:p>
            <a:r>
              <a:rPr lang="en-US" sz="1600" dirty="0"/>
              <a:t>C, D, E, F (Combined) – Address </a:t>
            </a:r>
          </a:p>
          <a:p>
            <a:r>
              <a:rPr lang="en-US" sz="1600" dirty="0"/>
              <a:t>N – Nonprofit Organization Category </a:t>
            </a:r>
          </a:p>
          <a:p>
            <a:r>
              <a:rPr lang="en-US" sz="1600" dirty="0"/>
              <a:t>O – Organization Category, if “Other”</a:t>
            </a:r>
          </a:p>
          <a:p>
            <a:r>
              <a:rPr lang="en-US" sz="1600" dirty="0"/>
              <a:t>P – Organization Function</a:t>
            </a:r>
          </a:p>
          <a:p>
            <a:r>
              <a:rPr lang="en-US" sz="1600" dirty="0"/>
              <a:t>Q – Organization Affiliation</a:t>
            </a:r>
          </a:p>
          <a:p>
            <a:r>
              <a:rPr lang="en-US" sz="1600" dirty="0"/>
              <a:t>R – Affiliation, if “Other”</a:t>
            </a:r>
          </a:p>
          <a:p>
            <a:r>
              <a:rPr lang="en-US" sz="1600" dirty="0"/>
              <a:t>U – UEI Number</a:t>
            </a:r>
          </a:p>
          <a:p>
            <a:r>
              <a:rPr lang="en-US" sz="1600" dirty="0"/>
              <a:t>W – Urban Area (if applicable)</a:t>
            </a:r>
          </a:p>
          <a:p>
            <a:r>
              <a:rPr lang="en-US" sz="1600" dirty="0"/>
              <a:t>X – Total Federal Funding Requested</a:t>
            </a:r>
          </a:p>
          <a:p>
            <a:r>
              <a:rPr lang="en-US" sz="1600" dirty="0"/>
              <a:t>CR, CS – Prior Funding Received</a:t>
            </a:r>
          </a:p>
        </p:txBody>
      </p:sp>
    </p:spTree>
    <p:extLst>
      <p:ext uri="{BB962C8B-B14F-4D97-AF65-F5344CB8AC3E}">
        <p14:creationId xmlns:p14="http://schemas.microsoft.com/office/powerpoint/2010/main" val="2835707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fontScale="90000"/>
          </a:bodyPr>
          <a:lstStyle/>
          <a:p>
            <a:r>
              <a:rPr lang="en-US" dirty="0"/>
              <a:t>Migration Process</a:t>
            </a:r>
            <a:br>
              <a:rPr lang="en-US" dirty="0"/>
            </a:br>
            <a:r>
              <a:rPr lang="en-US" sz="1800" dirty="0"/>
              <a:t>Using the NSGP IJ Export Assistance Data Collection &amp; Cleaning Tool</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9" name="TextBox 8">
            <a:extLst>
              <a:ext uri="{FF2B5EF4-FFF2-40B4-BE49-F238E27FC236}">
                <a16:creationId xmlns:a16="http://schemas.microsoft.com/office/drawing/2014/main" id="{2D1BE2E4-EEB2-4D43-A6B8-C050C2E2A27B}"/>
              </a:ext>
            </a:extLst>
          </p:cNvPr>
          <p:cNvSpPr txBox="1"/>
          <p:nvPr/>
        </p:nvSpPr>
        <p:spPr>
          <a:xfrm>
            <a:off x="738189" y="1306563"/>
            <a:ext cx="4975187" cy="559891"/>
          </a:xfrm>
          <a:prstGeom prst="roundRect">
            <a:avLst>
              <a:gd name="adj" fmla="val 30263"/>
            </a:avLst>
          </a:prstGeom>
          <a:noFill/>
        </p:spPr>
        <p:txBody>
          <a:bodyPr wrap="square" rtlCol="0">
            <a:spAutoFit/>
          </a:bodyPr>
          <a:lstStyle/>
          <a:p>
            <a:r>
              <a:rPr lang="en-US" sz="2400" b="1" dirty="0">
                <a:solidFill>
                  <a:schemeClr val="accent1">
                    <a:lumMod val="75000"/>
                  </a:schemeClr>
                </a:solidFill>
              </a:rPr>
              <a:t>A. Insert Data</a:t>
            </a:r>
          </a:p>
        </p:txBody>
      </p:sp>
      <p:sp>
        <p:nvSpPr>
          <p:cNvPr id="10" name="TextBox 9">
            <a:extLst>
              <a:ext uri="{FF2B5EF4-FFF2-40B4-BE49-F238E27FC236}">
                <a16:creationId xmlns:a16="http://schemas.microsoft.com/office/drawing/2014/main" id="{2F39BC91-505B-45A8-A0C7-2E90A288B214}"/>
              </a:ext>
            </a:extLst>
          </p:cNvPr>
          <p:cNvSpPr txBox="1"/>
          <p:nvPr/>
        </p:nvSpPr>
        <p:spPr>
          <a:xfrm>
            <a:off x="1068458" y="1741203"/>
            <a:ext cx="10385353" cy="1323439"/>
          </a:xfrm>
          <a:prstGeom prst="rect">
            <a:avLst/>
          </a:prstGeom>
          <a:noFill/>
        </p:spPr>
        <p:txBody>
          <a:bodyPr wrap="square">
            <a:spAutoFit/>
          </a:bodyPr>
          <a:lstStyle/>
          <a:p>
            <a:pPr marL="342900" marR="0" lvl="0" indent="-342900">
              <a:buFont typeface="+mj-lt"/>
              <a:buAutoNum type="arabicPeriod"/>
            </a:pPr>
            <a:r>
              <a:rPr lang="en-US" sz="1600" dirty="0">
                <a:effectLst/>
                <a:ea typeface="Calibri" panose="020F0502020204030204" pitchFamily="34" charset="0"/>
                <a:cs typeface="Times New Roman" panose="02020603050405020304" pitchFamily="18" charset="0"/>
              </a:rPr>
              <a:t>Select </a:t>
            </a:r>
            <a:r>
              <a:rPr lang="en-US" sz="1600" b="1" dirty="0">
                <a:effectLst/>
                <a:ea typeface="Calibri" panose="020F0502020204030204" pitchFamily="34" charset="0"/>
                <a:cs typeface="Times New Roman" panose="02020603050405020304" pitchFamily="18" charset="0"/>
              </a:rPr>
              <a:t>ALL</a:t>
            </a:r>
            <a:r>
              <a:rPr lang="en-US" sz="1600" dirty="0">
                <a:effectLst/>
                <a:ea typeface="Calibri" panose="020F0502020204030204" pitchFamily="34" charset="0"/>
                <a:cs typeface="Times New Roman" panose="02020603050405020304" pitchFamily="18" charset="0"/>
              </a:rPr>
              <a:t> data provided by the export file. You can do this by clicking cell A2 and then, before releasing the button on your mouse, drag your cursor to the end of your data (Column CZ, Row __).  </a:t>
            </a:r>
          </a:p>
          <a:p>
            <a:pPr marL="800100" lvl="1" indent="-342900">
              <a:buFont typeface="Symbol" panose="05050102010706020507" pitchFamily="18" charset="2"/>
              <a:buChar char=""/>
            </a:pPr>
            <a:r>
              <a:rPr lang="en-US" sz="1600" dirty="0">
                <a:ea typeface="Calibri" panose="020F0502020204030204" pitchFamily="34" charset="0"/>
                <a:cs typeface="Times New Roman" panose="02020603050405020304" pitchFamily="18" charset="0"/>
              </a:rPr>
              <a:t>Do </a:t>
            </a:r>
            <a:r>
              <a:rPr lang="en-US" sz="1600" b="1" dirty="0">
                <a:ea typeface="Calibri" panose="020F0502020204030204" pitchFamily="34" charset="0"/>
                <a:cs typeface="Times New Roman" panose="02020603050405020304" pitchFamily="18" charset="0"/>
              </a:rPr>
              <a:t>not</a:t>
            </a:r>
            <a:r>
              <a:rPr lang="en-US" sz="1600" dirty="0">
                <a:ea typeface="Calibri" panose="020F0502020204030204" pitchFamily="34" charset="0"/>
                <a:cs typeface="Times New Roman" panose="02020603050405020304" pitchFamily="18" charset="0"/>
              </a:rPr>
              <a:t> select the column headers.</a:t>
            </a:r>
          </a:p>
          <a:p>
            <a:pPr marL="800100" lvl="1" indent="-342900">
              <a:buFont typeface="Symbol" panose="05050102010706020507" pitchFamily="18" charset="2"/>
              <a:buChar char=""/>
            </a:pPr>
            <a:r>
              <a:rPr lang="en-US" sz="1600" dirty="0">
                <a:ea typeface="Calibri" panose="020F0502020204030204" pitchFamily="34" charset="0"/>
                <a:cs typeface="Times New Roman" panose="02020603050405020304" pitchFamily="18" charset="0"/>
              </a:rPr>
              <a:t>Remember that the number of rows of data is based on the number of Investment Justifications included. </a:t>
            </a:r>
          </a:p>
          <a:p>
            <a:pPr marL="342900" indent="-342900">
              <a:buFont typeface="+mj-lt"/>
              <a:buAutoNum type="arabicPeriod"/>
            </a:pPr>
            <a:r>
              <a:rPr lang="en-US" sz="1600" dirty="0">
                <a:ea typeface="Calibri" panose="020F0502020204030204" pitchFamily="34" charset="0"/>
                <a:cs typeface="Times New Roman" panose="02020603050405020304" pitchFamily="18" charset="0"/>
              </a:rPr>
              <a:t>Copy the selection. </a:t>
            </a:r>
          </a:p>
        </p:txBody>
      </p:sp>
      <p:sp>
        <p:nvSpPr>
          <p:cNvPr id="4" name="TextBox 3">
            <a:extLst>
              <a:ext uri="{FF2B5EF4-FFF2-40B4-BE49-F238E27FC236}">
                <a16:creationId xmlns:a16="http://schemas.microsoft.com/office/drawing/2014/main" id="{0D098573-85A4-4406-9037-23AEAEA67D36}"/>
              </a:ext>
            </a:extLst>
          </p:cNvPr>
          <p:cNvSpPr txBox="1"/>
          <p:nvPr/>
        </p:nvSpPr>
        <p:spPr>
          <a:xfrm>
            <a:off x="1222087" y="3084646"/>
            <a:ext cx="8982577" cy="307777"/>
          </a:xfrm>
          <a:prstGeom prst="rect">
            <a:avLst/>
          </a:prstGeom>
          <a:solidFill>
            <a:srgbClr val="FFFF65"/>
          </a:solidFill>
          <a:ln>
            <a:solidFill>
              <a:schemeClr val="tx1"/>
            </a:solidFill>
          </a:ln>
        </p:spPr>
        <p:txBody>
          <a:bodyPr wrap="square" rtlCol="0">
            <a:spAutoFit/>
          </a:bodyPr>
          <a:lstStyle/>
          <a:p>
            <a:pPr algn="ctr"/>
            <a:r>
              <a:rPr lang="en-US" sz="1400" b="1" dirty="0"/>
              <a:t>NOTE: Select the full data range of cells, but do not select the full row. (i.e., do not click “B” to highlight all of row B). </a:t>
            </a:r>
          </a:p>
        </p:txBody>
      </p:sp>
      <p:grpSp>
        <p:nvGrpSpPr>
          <p:cNvPr id="2" name="Group 1">
            <a:extLst>
              <a:ext uri="{FF2B5EF4-FFF2-40B4-BE49-F238E27FC236}">
                <a16:creationId xmlns:a16="http://schemas.microsoft.com/office/drawing/2014/main" id="{943C9152-3390-4448-8954-2E1DA9EB5120}"/>
              </a:ext>
            </a:extLst>
          </p:cNvPr>
          <p:cNvGrpSpPr/>
          <p:nvPr/>
        </p:nvGrpSpPr>
        <p:grpSpPr>
          <a:xfrm>
            <a:off x="2147910" y="3466589"/>
            <a:ext cx="7848346" cy="2561347"/>
            <a:chOff x="308558" y="3580989"/>
            <a:chExt cx="7130929" cy="2195343"/>
          </a:xfrm>
        </p:grpSpPr>
        <p:pic>
          <p:nvPicPr>
            <p:cNvPr id="3" name="Picture 2">
              <a:extLst>
                <a:ext uri="{FF2B5EF4-FFF2-40B4-BE49-F238E27FC236}">
                  <a16:creationId xmlns:a16="http://schemas.microsoft.com/office/drawing/2014/main" id="{98E83995-6448-4527-9136-9FB0C760A061}"/>
                </a:ext>
              </a:extLst>
            </p:cNvPr>
            <p:cNvPicPr>
              <a:picLocks noChangeAspect="1"/>
            </p:cNvPicPr>
            <p:nvPr/>
          </p:nvPicPr>
          <p:blipFill rotWithShape="1">
            <a:blip r:embed="rId2">
              <a:extLst>
                <a:ext uri="{28A0092B-C50C-407E-A947-70E740481C1C}">
                  <a14:useLocalDpi xmlns:a14="http://schemas.microsoft.com/office/drawing/2010/main" val="0"/>
                </a:ext>
              </a:extLst>
            </a:blip>
            <a:srcRect r="38393"/>
            <a:stretch/>
          </p:blipFill>
          <p:spPr>
            <a:xfrm>
              <a:off x="308558" y="3580989"/>
              <a:ext cx="7130929" cy="2195343"/>
            </a:xfrm>
            <a:prstGeom prst="rect">
              <a:avLst/>
            </a:prstGeom>
          </p:spPr>
        </p:pic>
        <p:sp>
          <p:nvSpPr>
            <p:cNvPr id="13" name="Oval 12">
              <a:extLst>
                <a:ext uri="{FF2B5EF4-FFF2-40B4-BE49-F238E27FC236}">
                  <a16:creationId xmlns:a16="http://schemas.microsoft.com/office/drawing/2014/main" id="{755FCC51-E94B-4E9D-BC5C-E126628E9A57}"/>
                </a:ext>
              </a:extLst>
            </p:cNvPr>
            <p:cNvSpPr/>
            <p:nvPr/>
          </p:nvSpPr>
          <p:spPr>
            <a:xfrm>
              <a:off x="622532" y="4171950"/>
              <a:ext cx="2111143" cy="314325"/>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952889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fontScale="90000"/>
          </a:bodyPr>
          <a:lstStyle/>
          <a:p>
            <a:r>
              <a:rPr lang="en-US" dirty="0"/>
              <a:t>Migration Process </a:t>
            </a:r>
            <a:br>
              <a:rPr lang="en-US" dirty="0"/>
            </a:br>
            <a:r>
              <a:rPr lang="en-US" sz="1800" dirty="0"/>
              <a:t>Using the NSGP IJ Export Assistance Data Collection &amp; Cleaning Tool</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9" name="TextBox 8">
            <a:extLst>
              <a:ext uri="{FF2B5EF4-FFF2-40B4-BE49-F238E27FC236}">
                <a16:creationId xmlns:a16="http://schemas.microsoft.com/office/drawing/2014/main" id="{2D1BE2E4-EEB2-4D43-A6B8-C050C2E2A27B}"/>
              </a:ext>
            </a:extLst>
          </p:cNvPr>
          <p:cNvSpPr txBox="1"/>
          <p:nvPr/>
        </p:nvSpPr>
        <p:spPr>
          <a:xfrm>
            <a:off x="738189" y="1316088"/>
            <a:ext cx="4975187" cy="559891"/>
          </a:xfrm>
          <a:prstGeom prst="roundRect">
            <a:avLst>
              <a:gd name="adj" fmla="val 30263"/>
            </a:avLst>
          </a:prstGeom>
          <a:noFill/>
        </p:spPr>
        <p:txBody>
          <a:bodyPr wrap="square" rtlCol="0">
            <a:spAutoFit/>
          </a:bodyPr>
          <a:lstStyle/>
          <a:p>
            <a:r>
              <a:rPr lang="en-US" sz="2400" b="1" dirty="0">
                <a:solidFill>
                  <a:schemeClr val="accent1">
                    <a:lumMod val="75000"/>
                  </a:schemeClr>
                </a:solidFill>
              </a:rPr>
              <a:t>B. Copy Data</a:t>
            </a:r>
          </a:p>
        </p:txBody>
      </p:sp>
      <p:sp>
        <p:nvSpPr>
          <p:cNvPr id="10" name="TextBox 9">
            <a:extLst>
              <a:ext uri="{FF2B5EF4-FFF2-40B4-BE49-F238E27FC236}">
                <a16:creationId xmlns:a16="http://schemas.microsoft.com/office/drawing/2014/main" id="{2F39BC91-505B-45A8-A0C7-2E90A288B214}"/>
              </a:ext>
            </a:extLst>
          </p:cNvPr>
          <p:cNvSpPr txBox="1"/>
          <p:nvPr/>
        </p:nvSpPr>
        <p:spPr>
          <a:xfrm>
            <a:off x="1150973" y="1797096"/>
            <a:ext cx="10850527" cy="615553"/>
          </a:xfrm>
          <a:prstGeom prst="rect">
            <a:avLst/>
          </a:prstGeom>
          <a:noFill/>
        </p:spPr>
        <p:txBody>
          <a:bodyPr wrap="square">
            <a:spAutoFit/>
          </a:bodyPr>
          <a:lstStyle/>
          <a:p>
            <a:pPr marL="342900" indent="-342900">
              <a:buFont typeface="+mj-lt"/>
              <a:buAutoNum type="arabicPeriod" startAt="3"/>
            </a:pPr>
            <a:r>
              <a:rPr lang="en-US" sz="1600" dirty="0">
                <a:ea typeface="Calibri" panose="020F0502020204030204" pitchFamily="34" charset="0"/>
                <a:cs typeface="Times New Roman" panose="02020603050405020304" pitchFamily="18" charset="0"/>
              </a:rPr>
              <a:t>In the Export Assistance file, on the tab labeled “Paste Initial Data Here,” put your cursor in the first blank cell (A2). </a:t>
            </a:r>
          </a:p>
          <a:p>
            <a:r>
              <a:rPr lang="en-US" sz="1600" i="1" dirty="0">
                <a:ea typeface="Calibri" panose="020F0502020204030204" pitchFamily="34" charset="0"/>
                <a:cs typeface="Times New Roman" panose="02020603050405020304" pitchFamily="18" charset="0"/>
              </a:rPr>
              <a:t>	</a:t>
            </a:r>
            <a:r>
              <a:rPr lang="en-US" sz="1400" i="1" dirty="0">
                <a:ea typeface="Calibri" panose="020F0502020204030204" pitchFamily="34" charset="0"/>
                <a:cs typeface="Times New Roman" panose="02020603050405020304" pitchFamily="18" charset="0"/>
              </a:rPr>
              <a:t>Note: The headers in this table will now be more conducive to reviewing/understanding the data.</a:t>
            </a:r>
            <a:r>
              <a:rPr lang="en-US" dirty="0">
                <a:ea typeface="Calibri" panose="020F0502020204030204" pitchFamily="34" charset="0"/>
                <a:cs typeface="Times New Roman" panose="02020603050405020304" pitchFamily="18" charset="0"/>
              </a:rPr>
              <a:t> </a:t>
            </a:r>
          </a:p>
        </p:txBody>
      </p:sp>
      <p:grpSp>
        <p:nvGrpSpPr>
          <p:cNvPr id="2" name="Group 1">
            <a:extLst>
              <a:ext uri="{FF2B5EF4-FFF2-40B4-BE49-F238E27FC236}">
                <a16:creationId xmlns:a16="http://schemas.microsoft.com/office/drawing/2014/main" id="{9CDE953A-7F0B-4F78-B6BD-2344F73F8C97}"/>
              </a:ext>
            </a:extLst>
          </p:cNvPr>
          <p:cNvGrpSpPr/>
          <p:nvPr/>
        </p:nvGrpSpPr>
        <p:grpSpPr>
          <a:xfrm>
            <a:off x="1644249" y="2386601"/>
            <a:ext cx="8895164" cy="966996"/>
            <a:chOff x="813031" y="2224150"/>
            <a:chExt cx="8895164" cy="966996"/>
          </a:xfrm>
        </p:grpSpPr>
        <p:pic>
          <p:nvPicPr>
            <p:cNvPr id="12" name="Picture 11">
              <a:extLst>
                <a:ext uri="{FF2B5EF4-FFF2-40B4-BE49-F238E27FC236}">
                  <a16:creationId xmlns:a16="http://schemas.microsoft.com/office/drawing/2014/main" id="{1FA418BD-C265-4641-BA6C-9BE2D1EA8E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3031" y="2224150"/>
              <a:ext cx="8895164" cy="966996"/>
            </a:xfrm>
            <a:prstGeom prst="rect">
              <a:avLst/>
            </a:prstGeom>
          </p:spPr>
        </p:pic>
        <p:sp>
          <p:nvSpPr>
            <p:cNvPr id="13" name="Oval 12">
              <a:extLst>
                <a:ext uri="{FF2B5EF4-FFF2-40B4-BE49-F238E27FC236}">
                  <a16:creationId xmlns:a16="http://schemas.microsoft.com/office/drawing/2014/main" id="{10F39AF1-6909-4A9C-B1AE-E8F41AEFEFDE}"/>
                </a:ext>
              </a:extLst>
            </p:cNvPr>
            <p:cNvSpPr/>
            <p:nvPr/>
          </p:nvSpPr>
          <p:spPr>
            <a:xfrm>
              <a:off x="931332" y="2565267"/>
              <a:ext cx="626535" cy="20247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5E388BFD-E9DA-4602-8DB0-290029C2A4A4}"/>
              </a:ext>
            </a:extLst>
          </p:cNvPr>
          <p:cNvGrpSpPr/>
          <p:nvPr/>
        </p:nvGrpSpPr>
        <p:grpSpPr>
          <a:xfrm>
            <a:off x="2506532" y="4104222"/>
            <a:ext cx="6413687" cy="1869492"/>
            <a:chOff x="1325568" y="4029018"/>
            <a:chExt cx="6413687" cy="1869492"/>
          </a:xfrm>
        </p:grpSpPr>
        <p:pic>
          <p:nvPicPr>
            <p:cNvPr id="5" name="Picture 4">
              <a:extLst>
                <a:ext uri="{FF2B5EF4-FFF2-40B4-BE49-F238E27FC236}">
                  <a16:creationId xmlns:a16="http://schemas.microsoft.com/office/drawing/2014/main" id="{EFD6AA82-5399-4C22-BB82-AD6EDDF16B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5568" y="4029018"/>
              <a:ext cx="6413687" cy="1869492"/>
            </a:xfrm>
            <a:prstGeom prst="rect">
              <a:avLst/>
            </a:prstGeom>
          </p:spPr>
        </p:pic>
        <p:sp>
          <p:nvSpPr>
            <p:cNvPr id="14" name="Oval 13">
              <a:extLst>
                <a:ext uri="{FF2B5EF4-FFF2-40B4-BE49-F238E27FC236}">
                  <a16:creationId xmlns:a16="http://schemas.microsoft.com/office/drawing/2014/main" id="{7CDF9EFE-4C3D-47D7-9DBE-AC9EEE19CEA5}"/>
                </a:ext>
              </a:extLst>
            </p:cNvPr>
            <p:cNvSpPr/>
            <p:nvPr/>
          </p:nvSpPr>
          <p:spPr>
            <a:xfrm>
              <a:off x="2105025" y="5271794"/>
              <a:ext cx="942975" cy="626716"/>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8" name="TextBox 17">
            <a:extLst>
              <a:ext uri="{FF2B5EF4-FFF2-40B4-BE49-F238E27FC236}">
                <a16:creationId xmlns:a16="http://schemas.microsoft.com/office/drawing/2014/main" id="{75C7D65B-7BCF-45AE-947A-6350B93212C0}"/>
              </a:ext>
            </a:extLst>
          </p:cNvPr>
          <p:cNvSpPr txBox="1"/>
          <p:nvPr/>
        </p:nvSpPr>
        <p:spPr>
          <a:xfrm>
            <a:off x="1150973" y="3550308"/>
            <a:ext cx="10850527" cy="584775"/>
          </a:xfrm>
          <a:prstGeom prst="rect">
            <a:avLst/>
          </a:prstGeom>
          <a:noFill/>
        </p:spPr>
        <p:txBody>
          <a:bodyPr wrap="square">
            <a:spAutoFit/>
          </a:bodyPr>
          <a:lstStyle/>
          <a:p>
            <a:pPr marL="342900" indent="-342900">
              <a:buFont typeface="+mj-lt"/>
              <a:buAutoNum type="arabicPeriod" startAt="4"/>
            </a:pPr>
            <a:r>
              <a:rPr lang="en-US" sz="1600" dirty="0"/>
              <a:t>After you have copied your data and clicked on cell A2, you can right click with your mouse. Select the “Values (V)” option under Paste. Be sure to paste values only! </a:t>
            </a:r>
          </a:p>
        </p:txBody>
      </p:sp>
    </p:spTree>
    <p:extLst>
      <p:ext uri="{BB962C8B-B14F-4D97-AF65-F5344CB8AC3E}">
        <p14:creationId xmlns:p14="http://schemas.microsoft.com/office/powerpoint/2010/main" val="868608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fontScale="90000"/>
          </a:bodyPr>
          <a:lstStyle/>
          <a:p>
            <a:r>
              <a:rPr lang="en-US" dirty="0"/>
              <a:t>Migration Process</a:t>
            </a:r>
            <a:br>
              <a:rPr lang="en-US" dirty="0"/>
            </a:br>
            <a:r>
              <a:rPr lang="en-US" sz="1800" dirty="0"/>
              <a:t>Using the NSGP IJ Export Assistance Data Collection &amp; Cleaning Tool</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9" name="TextBox 8">
            <a:extLst>
              <a:ext uri="{FF2B5EF4-FFF2-40B4-BE49-F238E27FC236}">
                <a16:creationId xmlns:a16="http://schemas.microsoft.com/office/drawing/2014/main" id="{2D1BE2E4-EEB2-4D43-A6B8-C050C2E2A27B}"/>
              </a:ext>
            </a:extLst>
          </p:cNvPr>
          <p:cNvSpPr txBox="1"/>
          <p:nvPr/>
        </p:nvSpPr>
        <p:spPr>
          <a:xfrm>
            <a:off x="738189" y="1316088"/>
            <a:ext cx="8120061" cy="559891"/>
          </a:xfrm>
          <a:prstGeom prst="roundRect">
            <a:avLst>
              <a:gd name="adj" fmla="val 30263"/>
            </a:avLst>
          </a:prstGeom>
          <a:noFill/>
        </p:spPr>
        <p:txBody>
          <a:bodyPr wrap="square" rtlCol="0">
            <a:spAutoFit/>
          </a:bodyPr>
          <a:lstStyle/>
          <a:p>
            <a:r>
              <a:rPr lang="en-US" sz="2400" b="1" dirty="0">
                <a:solidFill>
                  <a:schemeClr val="accent1">
                    <a:lumMod val="75000"/>
                  </a:schemeClr>
                </a:solidFill>
              </a:rPr>
              <a:t>C. Review file for use in SAA Prioritization Tracker</a:t>
            </a:r>
          </a:p>
        </p:txBody>
      </p:sp>
      <p:sp>
        <p:nvSpPr>
          <p:cNvPr id="10" name="TextBox 9">
            <a:extLst>
              <a:ext uri="{FF2B5EF4-FFF2-40B4-BE49-F238E27FC236}">
                <a16:creationId xmlns:a16="http://schemas.microsoft.com/office/drawing/2014/main" id="{2F39BC91-505B-45A8-A0C7-2E90A288B214}"/>
              </a:ext>
            </a:extLst>
          </p:cNvPr>
          <p:cNvSpPr txBox="1"/>
          <p:nvPr/>
        </p:nvSpPr>
        <p:spPr>
          <a:xfrm>
            <a:off x="1150974" y="1797096"/>
            <a:ext cx="9888502" cy="1077218"/>
          </a:xfrm>
          <a:prstGeom prst="rect">
            <a:avLst/>
          </a:prstGeom>
          <a:noFill/>
        </p:spPr>
        <p:txBody>
          <a:bodyPr wrap="square">
            <a:spAutoFit/>
          </a:bodyPr>
          <a:lstStyle/>
          <a:p>
            <a:pPr marL="342900" indent="-342900">
              <a:buFont typeface="+mj-lt"/>
              <a:buAutoNum type="arabicPeriod" startAt="5"/>
            </a:pPr>
            <a:r>
              <a:rPr lang="en-US" sz="1600" dirty="0">
                <a:ea typeface="Calibri" panose="020F0502020204030204" pitchFamily="34" charset="0"/>
                <a:cs typeface="Times New Roman" panose="02020603050405020304" pitchFamily="18" charset="0"/>
              </a:rPr>
              <a:t>In the Export Assistance file, select the tab named “Copy into SAA Prioritization.”</a:t>
            </a:r>
          </a:p>
          <a:p>
            <a:pPr marL="800100" lvl="1" indent="-342900">
              <a:buFont typeface="Arial" panose="020B0604020202020204" pitchFamily="34" charset="0"/>
              <a:buChar char="•"/>
            </a:pPr>
            <a:r>
              <a:rPr lang="en-US" sz="1600" dirty="0">
                <a:ea typeface="Calibri" panose="020F0502020204030204" pitchFamily="34" charset="0"/>
                <a:cs typeface="Times New Roman" panose="02020603050405020304" pitchFamily="18" charset="0"/>
              </a:rPr>
              <a:t>The display below demonstrates how the data is transformed and ordered to align with the SAA Prioritization tracker. This will allow you to retrieve all information from the IJs and quickly transfer all data into your tracker file for submission to FEMA without having to do any manual data cleaning. </a:t>
            </a:r>
          </a:p>
        </p:txBody>
      </p:sp>
      <p:pic>
        <p:nvPicPr>
          <p:cNvPr id="3" name="Picture 2">
            <a:extLst>
              <a:ext uri="{FF2B5EF4-FFF2-40B4-BE49-F238E27FC236}">
                <a16:creationId xmlns:a16="http://schemas.microsoft.com/office/drawing/2014/main" id="{E06B0B04-04C4-454E-BAFE-A2D8636997A3}"/>
              </a:ext>
            </a:extLst>
          </p:cNvPr>
          <p:cNvPicPr>
            <a:picLocks noChangeAspect="1"/>
          </p:cNvPicPr>
          <p:nvPr/>
        </p:nvPicPr>
        <p:blipFill rotWithShape="1">
          <a:blip r:embed="rId2"/>
          <a:srcRect r="16765"/>
          <a:stretch/>
        </p:blipFill>
        <p:spPr>
          <a:xfrm>
            <a:off x="1087973" y="3262566"/>
            <a:ext cx="9031388" cy="1083258"/>
          </a:xfrm>
          <a:prstGeom prst="rect">
            <a:avLst/>
          </a:prstGeom>
        </p:spPr>
      </p:pic>
      <p:sp>
        <p:nvSpPr>
          <p:cNvPr id="2" name="TextBox 1">
            <a:extLst>
              <a:ext uri="{FF2B5EF4-FFF2-40B4-BE49-F238E27FC236}">
                <a16:creationId xmlns:a16="http://schemas.microsoft.com/office/drawing/2014/main" id="{DE734A9E-7700-4FBA-7579-DCF6EA59314B}"/>
              </a:ext>
            </a:extLst>
          </p:cNvPr>
          <p:cNvSpPr txBox="1"/>
          <p:nvPr/>
        </p:nvSpPr>
        <p:spPr>
          <a:xfrm>
            <a:off x="2072639" y="5241830"/>
            <a:ext cx="7516859" cy="600164"/>
          </a:xfrm>
          <a:prstGeom prst="rect">
            <a:avLst/>
          </a:prstGeom>
          <a:solidFill>
            <a:srgbClr val="FFFF65"/>
          </a:solidFill>
          <a:ln>
            <a:solidFill>
              <a:schemeClr val="tx1"/>
            </a:solidFill>
          </a:ln>
        </p:spPr>
        <p:txBody>
          <a:bodyPr wrap="square">
            <a:spAutoFit/>
          </a:bodyPr>
          <a:lstStyle/>
          <a:p>
            <a:pPr algn="ctr"/>
            <a:r>
              <a:rPr lang="en-US" sz="1100" b="1" dirty="0">
                <a:ea typeface="Calibri" panose="020F0502020204030204" pitchFamily="34" charset="0"/>
                <a:cs typeface="Times New Roman" panose="02020603050405020304" pitchFamily="18" charset="0"/>
              </a:rPr>
              <a:t>Tip</a:t>
            </a:r>
            <a:r>
              <a:rPr lang="en-US" sz="1100" dirty="0">
                <a:ea typeface="Calibri" panose="020F0502020204030204" pitchFamily="34" charset="0"/>
                <a:cs typeface="Times New Roman" panose="02020603050405020304" pitchFamily="18" charset="0"/>
              </a:rPr>
              <a:t>: Based on Excel formatting, sometimes a “0” may show up in cell if you paste data and that cell is empty. Having a zero show up in an otherwise empty cell is not a problem, as long as it is not providing </a:t>
            </a:r>
            <a:r>
              <a:rPr lang="en-US" sz="1100" i="1" dirty="0">
                <a:ea typeface="Calibri" panose="020F0502020204030204" pitchFamily="34" charset="0"/>
                <a:cs typeface="Times New Roman" panose="02020603050405020304" pitchFamily="18" charset="0"/>
              </a:rPr>
              <a:t>inaccurate</a:t>
            </a:r>
            <a:r>
              <a:rPr lang="en-US" sz="1100" dirty="0">
                <a:ea typeface="Calibri" panose="020F0502020204030204" pitchFamily="34" charset="0"/>
                <a:cs typeface="Times New Roman" panose="02020603050405020304" pitchFamily="18" charset="0"/>
              </a:rPr>
              <a:t> data. You should be able to delete or type over these zeroes when/where needed. </a:t>
            </a:r>
          </a:p>
        </p:txBody>
      </p:sp>
    </p:spTree>
    <p:extLst>
      <p:ext uri="{BB962C8B-B14F-4D97-AF65-F5344CB8AC3E}">
        <p14:creationId xmlns:p14="http://schemas.microsoft.com/office/powerpoint/2010/main" val="1048978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fontScale="90000"/>
          </a:bodyPr>
          <a:lstStyle/>
          <a:p>
            <a:r>
              <a:rPr lang="en-US" dirty="0"/>
              <a:t>Migration Process </a:t>
            </a:r>
            <a:br>
              <a:rPr lang="en-US" dirty="0"/>
            </a:br>
            <a:r>
              <a:rPr lang="en-US" sz="1800" dirty="0"/>
              <a:t>Using the NSGP IJ Export Assistance Data Collection &amp; Cleaning Tool</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9" name="TextBox 8">
            <a:extLst>
              <a:ext uri="{FF2B5EF4-FFF2-40B4-BE49-F238E27FC236}">
                <a16:creationId xmlns:a16="http://schemas.microsoft.com/office/drawing/2014/main" id="{2D1BE2E4-EEB2-4D43-A6B8-C050C2E2A27B}"/>
              </a:ext>
            </a:extLst>
          </p:cNvPr>
          <p:cNvSpPr txBox="1"/>
          <p:nvPr/>
        </p:nvSpPr>
        <p:spPr>
          <a:xfrm>
            <a:off x="738189" y="1316088"/>
            <a:ext cx="8120061" cy="559891"/>
          </a:xfrm>
          <a:prstGeom prst="roundRect">
            <a:avLst>
              <a:gd name="adj" fmla="val 30263"/>
            </a:avLst>
          </a:prstGeom>
          <a:noFill/>
        </p:spPr>
        <p:txBody>
          <a:bodyPr wrap="square" rtlCol="0">
            <a:spAutoFit/>
          </a:bodyPr>
          <a:lstStyle/>
          <a:p>
            <a:r>
              <a:rPr lang="en-US" sz="2400" b="1" dirty="0">
                <a:solidFill>
                  <a:schemeClr val="accent1">
                    <a:lumMod val="75000"/>
                  </a:schemeClr>
                </a:solidFill>
              </a:rPr>
              <a:t>D. Copy information into the SAA Prioritization Tracker</a:t>
            </a:r>
          </a:p>
        </p:txBody>
      </p:sp>
      <p:sp>
        <p:nvSpPr>
          <p:cNvPr id="10" name="TextBox 9">
            <a:extLst>
              <a:ext uri="{FF2B5EF4-FFF2-40B4-BE49-F238E27FC236}">
                <a16:creationId xmlns:a16="http://schemas.microsoft.com/office/drawing/2014/main" id="{2F39BC91-505B-45A8-A0C7-2E90A288B214}"/>
              </a:ext>
            </a:extLst>
          </p:cNvPr>
          <p:cNvSpPr txBox="1"/>
          <p:nvPr/>
        </p:nvSpPr>
        <p:spPr>
          <a:xfrm>
            <a:off x="1150974" y="1797096"/>
            <a:ext cx="10202826" cy="1785104"/>
          </a:xfrm>
          <a:prstGeom prst="rect">
            <a:avLst/>
          </a:prstGeom>
          <a:noFill/>
        </p:spPr>
        <p:txBody>
          <a:bodyPr wrap="square">
            <a:spAutoFit/>
          </a:bodyPr>
          <a:lstStyle/>
          <a:p>
            <a:pPr marL="342900" indent="-342900">
              <a:buFont typeface="+mj-lt"/>
              <a:buAutoNum type="arabicPeriod" startAt="6"/>
            </a:pPr>
            <a:r>
              <a:rPr lang="en-US" sz="1600" dirty="0">
                <a:ea typeface="Calibri" panose="020F0502020204030204" pitchFamily="34" charset="0"/>
                <a:cs typeface="Times New Roman" panose="02020603050405020304" pitchFamily="18" charset="0"/>
              </a:rPr>
              <a:t>Select the data from the tab labeled “Copy into SAA Prioritization” in the same way you selected data in the prior steps. </a:t>
            </a:r>
            <a:r>
              <a:rPr lang="en-US" sz="1400" i="1" dirty="0">
                <a:ea typeface="Calibri" panose="020F0502020204030204" pitchFamily="34" charset="0"/>
                <a:cs typeface="Times New Roman" panose="02020603050405020304" pitchFamily="18" charset="0"/>
              </a:rPr>
              <a:t>Remember not to select the column headers! </a:t>
            </a:r>
          </a:p>
          <a:p>
            <a:pPr marL="342900" indent="-342900">
              <a:buFont typeface="+mj-lt"/>
              <a:buAutoNum type="arabicPeriod" startAt="6"/>
            </a:pPr>
            <a:r>
              <a:rPr lang="en-US" sz="1600" dirty="0">
                <a:ea typeface="Calibri" panose="020F0502020204030204" pitchFamily="34" charset="0"/>
                <a:cs typeface="Times New Roman" panose="02020603050405020304" pitchFamily="18" charset="0"/>
              </a:rPr>
              <a:t>If you are importing data for NSGP-S, select cell B2 and Paste values in the same way you did in step 4.</a:t>
            </a:r>
          </a:p>
          <a:p>
            <a:pPr marL="800100" lvl="1" indent="-342900">
              <a:buFont typeface="Arial" panose="020B0604020202020204" pitchFamily="34" charset="0"/>
              <a:buChar char="•"/>
            </a:pPr>
            <a:r>
              <a:rPr lang="en-US" sz="1400" dirty="0">
                <a:ea typeface="Calibri" panose="020F0502020204030204" pitchFamily="34" charset="0"/>
                <a:cs typeface="Times New Roman" panose="02020603050405020304" pitchFamily="18" charset="0"/>
              </a:rPr>
              <a:t>Note: You will paste into cell B2 of the SAA Prioritization Tracker because cell A2 should list the applying state.  </a:t>
            </a:r>
          </a:p>
          <a:p>
            <a:pPr marL="342900" indent="-342900">
              <a:buFont typeface="+mj-lt"/>
              <a:buAutoNum type="arabicPeriod" startAt="6"/>
            </a:pPr>
            <a:r>
              <a:rPr lang="en-US" sz="1600" dirty="0">
                <a:ea typeface="Calibri" panose="020F0502020204030204" pitchFamily="34" charset="0"/>
                <a:cs typeface="Times New Roman" panose="02020603050405020304" pitchFamily="18" charset="0"/>
              </a:rPr>
              <a:t>If you are importing data for NSGP-UA, select cell C2 and Paste values in the same way you did in step 4. </a:t>
            </a:r>
          </a:p>
          <a:p>
            <a:pPr marL="800100" lvl="1" indent="-342900">
              <a:buFont typeface="Arial" panose="020B0604020202020204" pitchFamily="34" charset="0"/>
              <a:buChar char="•"/>
            </a:pPr>
            <a:r>
              <a:rPr lang="en-US" sz="1400" dirty="0">
                <a:ea typeface="Calibri" panose="020F0502020204030204" pitchFamily="34" charset="0"/>
                <a:cs typeface="Times New Roman" panose="02020603050405020304" pitchFamily="18" charset="0"/>
              </a:rPr>
              <a:t>Note: You will paste into cell C2 of the SAA Prioritization Tracker because cell A2 should list the applying state and cell B2 should list the applying Urban Area.  </a:t>
            </a:r>
          </a:p>
        </p:txBody>
      </p:sp>
      <p:pic>
        <p:nvPicPr>
          <p:cNvPr id="3" name="Picture 2">
            <a:extLst>
              <a:ext uri="{FF2B5EF4-FFF2-40B4-BE49-F238E27FC236}">
                <a16:creationId xmlns:a16="http://schemas.microsoft.com/office/drawing/2014/main" id="{E06B0B04-04C4-454E-BAFE-A2D8636997A3}"/>
              </a:ext>
            </a:extLst>
          </p:cNvPr>
          <p:cNvPicPr>
            <a:picLocks noChangeAspect="1"/>
          </p:cNvPicPr>
          <p:nvPr/>
        </p:nvPicPr>
        <p:blipFill rotWithShape="1">
          <a:blip r:embed="rId2"/>
          <a:srcRect r="16845"/>
          <a:stretch/>
        </p:blipFill>
        <p:spPr>
          <a:xfrm>
            <a:off x="669961" y="3981450"/>
            <a:ext cx="9022679" cy="1083258"/>
          </a:xfrm>
          <a:prstGeom prst="rect">
            <a:avLst/>
          </a:prstGeom>
        </p:spPr>
      </p:pic>
      <p:sp>
        <p:nvSpPr>
          <p:cNvPr id="2" name="TextBox 1">
            <a:extLst>
              <a:ext uri="{FF2B5EF4-FFF2-40B4-BE49-F238E27FC236}">
                <a16:creationId xmlns:a16="http://schemas.microsoft.com/office/drawing/2014/main" id="{5AA2E48C-164F-494C-A048-DC3B15D15B2F}"/>
              </a:ext>
            </a:extLst>
          </p:cNvPr>
          <p:cNvSpPr txBox="1"/>
          <p:nvPr/>
        </p:nvSpPr>
        <p:spPr>
          <a:xfrm>
            <a:off x="5991224" y="5562600"/>
            <a:ext cx="5529263" cy="523220"/>
          </a:xfrm>
          <a:prstGeom prst="rect">
            <a:avLst/>
          </a:prstGeom>
          <a:noFill/>
        </p:spPr>
        <p:txBody>
          <a:bodyPr wrap="square" rtlCol="0">
            <a:spAutoFit/>
          </a:bodyPr>
          <a:lstStyle/>
          <a:p>
            <a:r>
              <a:rPr lang="en-US" sz="1400" dirty="0"/>
              <a:t>Columns with a yellow header in this spreadsheet indicate the answers you will have to provide manually in the SAA Prioritization Tracker. </a:t>
            </a:r>
          </a:p>
        </p:txBody>
      </p:sp>
      <p:sp>
        <p:nvSpPr>
          <p:cNvPr id="11" name="Oval 10">
            <a:extLst>
              <a:ext uri="{FF2B5EF4-FFF2-40B4-BE49-F238E27FC236}">
                <a16:creationId xmlns:a16="http://schemas.microsoft.com/office/drawing/2014/main" id="{377F4F08-761B-4CF4-956B-B9DB01124324}"/>
              </a:ext>
            </a:extLst>
          </p:cNvPr>
          <p:cNvSpPr/>
          <p:nvPr/>
        </p:nvSpPr>
        <p:spPr>
          <a:xfrm>
            <a:off x="6095224" y="4034926"/>
            <a:ext cx="1915301" cy="626716"/>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28A522F6-9C2C-4445-AFFB-A73CF91A2260}"/>
              </a:ext>
            </a:extLst>
          </p:cNvPr>
          <p:cNvCxnSpPr>
            <a:cxnSpLocks/>
            <a:stCxn id="2" idx="0"/>
          </p:cNvCxnSpPr>
          <p:nvPr/>
        </p:nvCxnSpPr>
        <p:spPr>
          <a:xfrm flipH="1" flipV="1">
            <a:off x="7305676" y="4750384"/>
            <a:ext cx="1450180" cy="812216"/>
          </a:xfrm>
          <a:prstGeom prst="straightConnector1">
            <a:avLst/>
          </a:prstGeom>
          <a:ln>
            <a:tailEnd type="triangle"/>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15858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4">
            <a:extLst>
              <a:ext uri="{FF2B5EF4-FFF2-40B4-BE49-F238E27FC236}">
                <a16:creationId xmlns:a16="http://schemas.microsoft.com/office/drawing/2014/main" id="{AC077F27-60A5-4A5D-9344-E7E89BA9C56F}"/>
              </a:ext>
            </a:extLst>
          </p:cNvPr>
          <p:cNvSpPr>
            <a:spLocks noGrp="1"/>
          </p:cNvSpPr>
          <p:nvPr>
            <p:ph type="title"/>
          </p:nvPr>
        </p:nvSpPr>
        <p:spPr>
          <a:xfrm>
            <a:off x="738189" y="452440"/>
            <a:ext cx="10715627" cy="743347"/>
          </a:xfrm>
        </p:spPr>
        <p:txBody>
          <a:bodyPr>
            <a:normAutofit fontScale="90000"/>
          </a:bodyPr>
          <a:lstStyle/>
          <a:p>
            <a:r>
              <a:rPr lang="en-US" dirty="0"/>
              <a:t>Migration Process </a:t>
            </a:r>
            <a:br>
              <a:rPr lang="en-US" dirty="0"/>
            </a:br>
            <a:r>
              <a:rPr lang="en-US" sz="1800" dirty="0"/>
              <a:t>NOT USING the NSGP IJ Export Assistance Data Collection </a:t>
            </a:r>
            <a:br>
              <a:rPr lang="en-US" sz="1800" dirty="0"/>
            </a:br>
            <a:r>
              <a:rPr lang="en-US" sz="1800" dirty="0"/>
              <a:t>&amp; Cleaning Tool</a:t>
            </a:r>
          </a:p>
        </p:txBody>
      </p:sp>
      <p:sp>
        <p:nvSpPr>
          <p:cNvPr id="36" name="Slide Number Placeholder 3">
            <a:extLst>
              <a:ext uri="{FF2B5EF4-FFF2-40B4-BE49-F238E27FC236}">
                <a16:creationId xmlns:a16="http://schemas.microsoft.com/office/drawing/2014/main" id="{37C0C759-3D73-4840-B1F5-1A0A5250BB33}"/>
              </a:ext>
            </a:extLst>
          </p:cNvPr>
          <p:cNvSpPr txBox="1">
            <a:spLocks/>
          </p:cNvSpPr>
          <p:nvPr/>
        </p:nvSpPr>
        <p:spPr>
          <a:xfrm>
            <a:off x="10539413" y="6173791"/>
            <a:ext cx="91440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CC257D-A786-9244-9E17-CE618C8B9275}" type="slidenum">
              <a:rPr lang="en-US" smtClean="0"/>
              <a:pPr/>
              <a:t>28</a:t>
            </a:fld>
            <a:endParaRPr lang="en-US"/>
          </a:p>
        </p:txBody>
      </p:sp>
      <p:sp>
        <p:nvSpPr>
          <p:cNvPr id="37" name="TextBox 36">
            <a:extLst>
              <a:ext uri="{FF2B5EF4-FFF2-40B4-BE49-F238E27FC236}">
                <a16:creationId xmlns:a16="http://schemas.microsoft.com/office/drawing/2014/main" id="{3E2BF78E-7EAC-4625-8193-DF38EE666D19}"/>
              </a:ext>
            </a:extLst>
          </p:cNvPr>
          <p:cNvSpPr txBox="1"/>
          <p:nvPr/>
        </p:nvSpPr>
        <p:spPr>
          <a:xfrm>
            <a:off x="738189" y="1468488"/>
            <a:ext cx="4975187" cy="559891"/>
          </a:xfrm>
          <a:prstGeom prst="roundRect">
            <a:avLst>
              <a:gd name="adj" fmla="val 30263"/>
            </a:avLst>
          </a:prstGeom>
          <a:noFill/>
        </p:spPr>
        <p:txBody>
          <a:bodyPr wrap="square" rtlCol="0">
            <a:spAutoFit/>
          </a:bodyPr>
          <a:lstStyle/>
          <a:p>
            <a:pPr algn="ctr"/>
            <a:r>
              <a:rPr lang="en-US" sz="2400" b="1" dirty="0">
                <a:solidFill>
                  <a:schemeClr val="accent1">
                    <a:lumMod val="75000"/>
                  </a:schemeClr>
                </a:solidFill>
              </a:rPr>
              <a:t>Copy &amp; Paste without Deleting</a:t>
            </a:r>
          </a:p>
        </p:txBody>
      </p:sp>
      <p:sp>
        <p:nvSpPr>
          <p:cNvPr id="38" name="TextBox 37">
            <a:extLst>
              <a:ext uri="{FF2B5EF4-FFF2-40B4-BE49-F238E27FC236}">
                <a16:creationId xmlns:a16="http://schemas.microsoft.com/office/drawing/2014/main" id="{0A8E01BA-D3A0-4A1C-80C7-DCC37908D7C7}"/>
              </a:ext>
            </a:extLst>
          </p:cNvPr>
          <p:cNvSpPr txBox="1"/>
          <p:nvPr/>
        </p:nvSpPr>
        <p:spPr>
          <a:xfrm>
            <a:off x="738191" y="2068909"/>
            <a:ext cx="4975186" cy="1391022"/>
          </a:xfrm>
          <a:prstGeom prst="rect">
            <a:avLst/>
          </a:prstGeom>
          <a:no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Choosing to retain all of the exported information in the spreadsheet will make the copy and paste transfer process more time-consuming, but it will allow the SAA to have all IJ responses compiled into a single file if that leads to ease of review. </a:t>
            </a:r>
          </a:p>
        </p:txBody>
      </p:sp>
      <p:sp>
        <p:nvSpPr>
          <p:cNvPr id="39" name="TextBox 38">
            <a:extLst>
              <a:ext uri="{FF2B5EF4-FFF2-40B4-BE49-F238E27FC236}">
                <a16:creationId xmlns:a16="http://schemas.microsoft.com/office/drawing/2014/main" id="{42C00C6E-2A6F-4963-8568-BA3AA7033003}"/>
              </a:ext>
            </a:extLst>
          </p:cNvPr>
          <p:cNvSpPr txBox="1"/>
          <p:nvPr/>
        </p:nvSpPr>
        <p:spPr>
          <a:xfrm>
            <a:off x="6568640" y="1468488"/>
            <a:ext cx="4975187" cy="559891"/>
          </a:xfrm>
          <a:prstGeom prst="roundRect">
            <a:avLst>
              <a:gd name="adj" fmla="val 30263"/>
            </a:avLst>
          </a:prstGeom>
          <a:noFill/>
        </p:spPr>
        <p:txBody>
          <a:bodyPr wrap="square" rtlCol="0">
            <a:spAutoFit/>
          </a:bodyPr>
          <a:lstStyle/>
          <a:p>
            <a:pPr algn="ctr"/>
            <a:r>
              <a:rPr lang="en-US" sz="2400" b="1" dirty="0">
                <a:solidFill>
                  <a:schemeClr val="bg1">
                    <a:lumMod val="95000"/>
                  </a:schemeClr>
                </a:solidFill>
              </a:rPr>
              <a:t>Copy &amp; Paste with Deleting</a:t>
            </a:r>
          </a:p>
        </p:txBody>
      </p:sp>
      <p:sp>
        <p:nvSpPr>
          <p:cNvPr id="40" name="TextBox 39">
            <a:extLst>
              <a:ext uri="{FF2B5EF4-FFF2-40B4-BE49-F238E27FC236}">
                <a16:creationId xmlns:a16="http://schemas.microsoft.com/office/drawing/2014/main" id="{0CC844D4-CC9C-445E-909A-C0D9F5A9A16E}"/>
              </a:ext>
            </a:extLst>
          </p:cNvPr>
          <p:cNvSpPr txBox="1"/>
          <p:nvPr/>
        </p:nvSpPr>
        <p:spPr>
          <a:xfrm>
            <a:off x="6568642" y="2068909"/>
            <a:ext cx="4975186" cy="1127553"/>
          </a:xfrm>
          <a:prstGeom prst="rect">
            <a:avLst/>
          </a:prstGeom>
          <a:no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1600" dirty="0">
                <a:solidFill>
                  <a:schemeClr val="bg1">
                    <a:lumMod val="95000"/>
                  </a:schemeClr>
                </a:solidFill>
                <a:effectLst/>
                <a:ea typeface="Calibri" panose="020F0502020204030204" pitchFamily="34" charset="0"/>
                <a:cs typeface="Times New Roman" panose="02020603050405020304" pitchFamily="18" charset="0"/>
              </a:rPr>
              <a:t>Choosing to delete the extraneous columns will make the copy and paste transfer process quicker, but will then require each IJ to be opened for review. </a:t>
            </a:r>
          </a:p>
        </p:txBody>
      </p:sp>
      <p:cxnSp>
        <p:nvCxnSpPr>
          <p:cNvPr id="45" name="Straight Connector 44">
            <a:extLst>
              <a:ext uri="{FF2B5EF4-FFF2-40B4-BE49-F238E27FC236}">
                <a16:creationId xmlns:a16="http://schemas.microsoft.com/office/drawing/2014/main" id="{932F8F4E-00B2-4035-AC81-ABC7B2911609}"/>
              </a:ext>
            </a:extLst>
          </p:cNvPr>
          <p:cNvCxnSpPr/>
          <p:nvPr/>
        </p:nvCxnSpPr>
        <p:spPr>
          <a:xfrm>
            <a:off x="738189" y="1296365"/>
            <a:ext cx="10715627" cy="0"/>
          </a:xfrm>
          <a:prstGeom prst="line">
            <a:avLst/>
          </a:prstGeom>
          <a:effectLst/>
        </p:spPr>
        <p:style>
          <a:lnRef idx="2">
            <a:schemeClr val="accent3"/>
          </a:lnRef>
          <a:fillRef idx="0">
            <a:schemeClr val="accent3"/>
          </a:fillRef>
          <a:effectRef idx="1">
            <a:schemeClr val="accent3"/>
          </a:effectRef>
          <a:fontRef idx="minor">
            <a:schemeClr val="tx1"/>
          </a:fontRef>
        </p:style>
      </p:cxnSp>
      <p:sp>
        <p:nvSpPr>
          <p:cNvPr id="46" name="Footer Placeholder 2">
            <a:extLst>
              <a:ext uri="{FF2B5EF4-FFF2-40B4-BE49-F238E27FC236}">
                <a16:creationId xmlns:a16="http://schemas.microsoft.com/office/drawing/2014/main" id="{4CA17756-C935-4D6A-BA5B-DEC67B88D505}"/>
              </a:ext>
            </a:extLst>
          </p:cNvPr>
          <p:cNvSpPr txBox="1">
            <a:spLocks/>
          </p:cNvSpPr>
          <p:nvPr/>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Federal Emergency Management Agency</a:t>
            </a:r>
          </a:p>
        </p:txBody>
      </p:sp>
    </p:spTree>
    <p:extLst>
      <p:ext uri="{BB962C8B-B14F-4D97-AF65-F5344CB8AC3E}">
        <p14:creationId xmlns:p14="http://schemas.microsoft.com/office/powerpoint/2010/main" val="4121352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054012-2888-43F4-B901-51BD69C79F3F}"/>
              </a:ext>
            </a:extLst>
          </p:cNvPr>
          <p:cNvSpPr/>
          <p:nvPr/>
        </p:nvSpPr>
        <p:spPr>
          <a:xfrm>
            <a:off x="5762026" y="-2"/>
            <a:ext cx="569991" cy="6858002"/>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Title 4">
            <a:extLst>
              <a:ext uri="{FF2B5EF4-FFF2-40B4-BE49-F238E27FC236}">
                <a16:creationId xmlns:a16="http://schemas.microsoft.com/office/drawing/2014/main" id="{AC077F27-60A5-4A5D-9344-E7E89BA9C56F}"/>
              </a:ext>
            </a:extLst>
          </p:cNvPr>
          <p:cNvSpPr>
            <a:spLocks noGrp="1"/>
          </p:cNvSpPr>
          <p:nvPr>
            <p:ph type="title"/>
          </p:nvPr>
        </p:nvSpPr>
        <p:spPr>
          <a:xfrm>
            <a:off x="738189" y="452440"/>
            <a:ext cx="10715627" cy="743347"/>
          </a:xfrm>
        </p:spPr>
        <p:txBody>
          <a:bodyPr>
            <a:normAutofit fontScale="90000"/>
          </a:bodyPr>
          <a:lstStyle/>
          <a:p>
            <a:r>
              <a:rPr lang="en-US" dirty="0"/>
              <a:t>Migration Process </a:t>
            </a:r>
            <a:br>
              <a:rPr lang="en-US" dirty="0">
                <a:highlight>
                  <a:srgbClr val="FFFF00"/>
                </a:highlight>
              </a:rPr>
            </a:br>
            <a:r>
              <a:rPr lang="en-US" sz="1600" dirty="0"/>
              <a:t>NOT USING the NSGP IJ Export Assistance Data Collection </a:t>
            </a:r>
            <a:br>
              <a:rPr lang="en-US" sz="1600" dirty="0"/>
            </a:br>
            <a:r>
              <a:rPr lang="en-US" sz="1600" dirty="0"/>
              <a:t>&amp; Cleaning Tool</a:t>
            </a:r>
            <a:endParaRPr lang="en-US" sz="1600" dirty="0">
              <a:highlight>
                <a:srgbClr val="FFFF00"/>
              </a:highlight>
            </a:endParaRPr>
          </a:p>
        </p:txBody>
      </p:sp>
      <p:sp>
        <p:nvSpPr>
          <p:cNvPr id="36" name="Slide Number Placeholder 3">
            <a:extLst>
              <a:ext uri="{FF2B5EF4-FFF2-40B4-BE49-F238E27FC236}">
                <a16:creationId xmlns:a16="http://schemas.microsoft.com/office/drawing/2014/main" id="{37C0C759-3D73-4840-B1F5-1A0A5250BB33}"/>
              </a:ext>
            </a:extLst>
          </p:cNvPr>
          <p:cNvSpPr txBox="1">
            <a:spLocks/>
          </p:cNvSpPr>
          <p:nvPr/>
        </p:nvSpPr>
        <p:spPr>
          <a:xfrm>
            <a:off x="10539413" y="6173791"/>
            <a:ext cx="91440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FCC257D-A786-9244-9E17-CE618C8B9275}" type="slidenum">
              <a:rPr lang="en-US" smtClean="0"/>
              <a:pPr/>
              <a:t>29</a:t>
            </a:fld>
            <a:endParaRPr lang="en-US"/>
          </a:p>
        </p:txBody>
      </p:sp>
      <p:sp>
        <p:nvSpPr>
          <p:cNvPr id="37" name="TextBox 36">
            <a:extLst>
              <a:ext uri="{FF2B5EF4-FFF2-40B4-BE49-F238E27FC236}">
                <a16:creationId xmlns:a16="http://schemas.microsoft.com/office/drawing/2014/main" id="{3E2BF78E-7EAC-4625-8193-DF38EE666D19}"/>
              </a:ext>
            </a:extLst>
          </p:cNvPr>
          <p:cNvSpPr txBox="1"/>
          <p:nvPr/>
        </p:nvSpPr>
        <p:spPr>
          <a:xfrm>
            <a:off x="582858" y="1421832"/>
            <a:ext cx="4201817" cy="559891"/>
          </a:xfrm>
          <a:prstGeom prst="roundRect">
            <a:avLst>
              <a:gd name="adj" fmla="val 30263"/>
            </a:avLst>
          </a:prstGeom>
          <a:noFill/>
        </p:spPr>
        <p:txBody>
          <a:bodyPr wrap="square" rtlCol="0">
            <a:spAutoFit/>
          </a:bodyPr>
          <a:lstStyle/>
          <a:p>
            <a:pPr algn="ctr"/>
            <a:r>
              <a:rPr lang="en-US" sz="2400" b="1" dirty="0">
                <a:solidFill>
                  <a:schemeClr val="accent1">
                    <a:lumMod val="75000"/>
                  </a:schemeClr>
                </a:solidFill>
              </a:rPr>
              <a:t>Copy &amp; Paste without Deleting</a:t>
            </a:r>
          </a:p>
        </p:txBody>
      </p:sp>
      <p:sp>
        <p:nvSpPr>
          <p:cNvPr id="38" name="TextBox 37">
            <a:extLst>
              <a:ext uri="{FF2B5EF4-FFF2-40B4-BE49-F238E27FC236}">
                <a16:creationId xmlns:a16="http://schemas.microsoft.com/office/drawing/2014/main" id="{0A8E01BA-D3A0-4A1C-80C7-DCC37908D7C7}"/>
              </a:ext>
            </a:extLst>
          </p:cNvPr>
          <p:cNvSpPr txBox="1"/>
          <p:nvPr/>
        </p:nvSpPr>
        <p:spPr>
          <a:xfrm>
            <a:off x="738191" y="2022254"/>
            <a:ext cx="3712511" cy="2746457"/>
          </a:xfrm>
          <a:prstGeom prst="rect">
            <a:avLst/>
          </a:prstGeom>
          <a:no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1600" dirty="0">
                <a:ea typeface="Calibri" panose="020F0502020204030204" pitchFamily="34" charset="0"/>
                <a:cs typeface="Times New Roman" panose="02020603050405020304" pitchFamily="18" charset="0"/>
              </a:rPr>
              <a:t>Select only the information that corresponds to the requested information in the State Prioritization Tracker. </a:t>
            </a:r>
          </a:p>
          <a:p>
            <a:pPr marL="342900" marR="0" lvl="0" indent="-342900">
              <a:lnSpc>
                <a:spcPct val="107000"/>
              </a:lnSpc>
              <a:spcBef>
                <a:spcPts val="0"/>
              </a:spcBef>
              <a:spcAft>
                <a:spcPts val="800"/>
              </a:spcAft>
              <a:buFont typeface="Symbol" panose="05050102010706020507" pitchFamily="18" charset="2"/>
              <a:buChar char=""/>
            </a:pPr>
            <a:r>
              <a:rPr lang="en-US" sz="1600" dirty="0">
                <a:ea typeface="Calibri" panose="020F0502020204030204" pitchFamily="34" charset="0"/>
                <a:cs typeface="Times New Roman" panose="02020603050405020304" pitchFamily="18" charset="0"/>
              </a:rPr>
              <a:t>Copy cells and paste information into the State Prioritization Tracker. </a:t>
            </a:r>
          </a:p>
          <a:p>
            <a:pPr marL="342900" marR="0" lvl="0" indent="-342900">
              <a:lnSpc>
                <a:spcPct val="107000"/>
              </a:lnSpc>
              <a:spcBef>
                <a:spcPts val="0"/>
              </a:spcBef>
              <a:spcAft>
                <a:spcPts val="800"/>
              </a:spcAft>
              <a:buFont typeface="Symbol" panose="05050102010706020507" pitchFamily="18" charset="2"/>
              <a:buChar char=""/>
            </a:pPr>
            <a:r>
              <a:rPr lang="en-US" sz="1600" dirty="0">
                <a:ea typeface="Calibri" panose="020F0502020204030204" pitchFamily="34" charset="0"/>
                <a:cs typeface="Times New Roman" panose="02020603050405020304" pitchFamily="18" charset="0"/>
              </a:rPr>
              <a:t>Verify that the information has been migrated correctly, as this will impact the review process. </a:t>
            </a:r>
          </a:p>
        </p:txBody>
      </p:sp>
      <p:sp>
        <p:nvSpPr>
          <p:cNvPr id="39" name="TextBox 38">
            <a:extLst>
              <a:ext uri="{FF2B5EF4-FFF2-40B4-BE49-F238E27FC236}">
                <a16:creationId xmlns:a16="http://schemas.microsoft.com/office/drawing/2014/main" id="{42C00C6E-2A6F-4963-8568-BA3AA7033003}"/>
              </a:ext>
            </a:extLst>
          </p:cNvPr>
          <p:cNvSpPr txBox="1"/>
          <p:nvPr/>
        </p:nvSpPr>
        <p:spPr>
          <a:xfrm>
            <a:off x="6095999" y="1421832"/>
            <a:ext cx="3752766" cy="559891"/>
          </a:xfrm>
          <a:prstGeom prst="roundRect">
            <a:avLst>
              <a:gd name="adj" fmla="val 30263"/>
            </a:avLst>
          </a:prstGeom>
          <a:noFill/>
        </p:spPr>
        <p:txBody>
          <a:bodyPr wrap="square" rtlCol="0">
            <a:spAutoFit/>
          </a:bodyPr>
          <a:lstStyle/>
          <a:p>
            <a:pPr algn="ctr"/>
            <a:r>
              <a:rPr lang="en-US" sz="2400" b="1" dirty="0">
                <a:solidFill>
                  <a:schemeClr val="bg1">
                    <a:lumMod val="95000"/>
                  </a:schemeClr>
                </a:solidFill>
              </a:rPr>
              <a:t>Copy &amp; Paste with Deleting</a:t>
            </a:r>
          </a:p>
        </p:txBody>
      </p:sp>
      <p:sp>
        <p:nvSpPr>
          <p:cNvPr id="40" name="TextBox 39">
            <a:extLst>
              <a:ext uri="{FF2B5EF4-FFF2-40B4-BE49-F238E27FC236}">
                <a16:creationId xmlns:a16="http://schemas.microsoft.com/office/drawing/2014/main" id="{0CC844D4-CC9C-445E-909A-C0D9F5A9A16E}"/>
              </a:ext>
            </a:extLst>
          </p:cNvPr>
          <p:cNvSpPr txBox="1"/>
          <p:nvPr/>
        </p:nvSpPr>
        <p:spPr>
          <a:xfrm>
            <a:off x="6096000" y="1981723"/>
            <a:ext cx="5912497" cy="4135363"/>
          </a:xfrm>
          <a:prstGeom prst="rect">
            <a:avLst/>
          </a:prstGeom>
          <a:noFill/>
        </p:spPr>
        <p:txBody>
          <a:bodyPr wrap="square">
            <a:spAutoFit/>
          </a:bodyPr>
          <a:lstStyle/>
          <a:p>
            <a:pPr marL="342900" marR="0" lvl="0" indent="-342900">
              <a:buFont typeface="Symbol" panose="05050102010706020507" pitchFamily="18" charset="2"/>
              <a:buChar char=""/>
            </a:pPr>
            <a:r>
              <a:rPr lang="en-US" sz="1600" dirty="0">
                <a:solidFill>
                  <a:schemeClr val="bg1">
                    <a:lumMod val="95000"/>
                  </a:schemeClr>
                </a:solidFill>
                <a:effectLst/>
                <a:ea typeface="Calibri" panose="020F0502020204030204" pitchFamily="34" charset="0"/>
                <a:cs typeface="Times New Roman" panose="02020603050405020304" pitchFamily="18" charset="0"/>
              </a:rPr>
              <a:t>Delete the columns that do not correspond to requested information in the State Prioritization Tracker. </a:t>
            </a:r>
          </a:p>
          <a:p>
            <a:pPr marL="800100" lvl="1" indent="-342900">
              <a:buFont typeface="Symbol" panose="05050102010706020507" pitchFamily="18" charset="2"/>
              <a:buChar char=""/>
            </a:pPr>
            <a:r>
              <a:rPr lang="en-US" sz="1600" dirty="0">
                <a:solidFill>
                  <a:schemeClr val="bg1">
                    <a:lumMod val="95000"/>
                  </a:schemeClr>
                </a:solidFill>
                <a:ea typeface="Calibri" panose="020F0502020204030204" pitchFamily="34" charset="0"/>
                <a:cs typeface="Times New Roman" panose="02020603050405020304" pitchFamily="18" charset="0"/>
              </a:rPr>
              <a:t>The columns that can be deleted (as they exist in the original file) are: A, G, H, I, J, K, L, M, S, U, V, W, Y, Z, AA, AB, AC, AD, AE, AF, AG, AH, AI, AJ, AK, AL, AM, AN, AO, AP, AQ, AR, AS, AT, AU, AV, AW, AX, AY, AZ, BA, BB, BC, BD, BE, BF, BG, BH, BI, BJ, BK, BL, BM, BN, BO, BP, BQ, BR, BS, BT, BU, BV, BW, BX, BY, BZ, CA, CB, CC, CD, CE, CF, CG, CH, CI, CJ, CK, CL, CM, CN, CO, CP, CQ, CT, CU, CV, CW, CX, CY, CZ</a:t>
            </a:r>
            <a:endParaRPr lang="en-US" sz="1600" dirty="0">
              <a:solidFill>
                <a:schemeClr val="bg1">
                  <a:lumMod val="95000"/>
                </a:schemeClr>
              </a:solidFill>
              <a:effectLst/>
              <a:ea typeface="Calibri" panose="020F0502020204030204" pitchFamily="34" charset="0"/>
              <a:cs typeface="Times New Roman" panose="02020603050405020304" pitchFamily="18" charset="0"/>
            </a:endParaRPr>
          </a:p>
          <a:p>
            <a:pPr marL="342900" indent="-342900">
              <a:lnSpc>
                <a:spcPct val="107000"/>
              </a:lnSpc>
              <a:spcBef>
                <a:spcPts val="600"/>
              </a:spcBef>
              <a:spcAft>
                <a:spcPts val="800"/>
              </a:spcAft>
              <a:buFont typeface="Symbol" panose="05050102010706020507" pitchFamily="18" charset="2"/>
              <a:buChar char=""/>
            </a:pPr>
            <a:r>
              <a:rPr lang="en-US" sz="1600" dirty="0">
                <a:solidFill>
                  <a:schemeClr val="bg1">
                    <a:lumMod val="95000"/>
                  </a:schemeClr>
                </a:solidFill>
                <a:ea typeface="Calibri" panose="020F0502020204030204" pitchFamily="34" charset="0"/>
                <a:cs typeface="Times New Roman" panose="02020603050405020304" pitchFamily="18" charset="0"/>
              </a:rPr>
              <a:t>Select all remaining information on the spreadsheet. </a:t>
            </a:r>
          </a:p>
          <a:p>
            <a:pPr marL="342900" indent="-342900">
              <a:lnSpc>
                <a:spcPct val="107000"/>
              </a:lnSpc>
              <a:spcAft>
                <a:spcPts val="800"/>
              </a:spcAft>
              <a:buFont typeface="Symbol" panose="05050102010706020507" pitchFamily="18" charset="2"/>
              <a:buChar char=""/>
            </a:pPr>
            <a:r>
              <a:rPr lang="en-US" sz="1600" dirty="0">
                <a:solidFill>
                  <a:schemeClr val="bg1">
                    <a:lumMod val="95000"/>
                  </a:schemeClr>
                </a:solidFill>
                <a:effectLst/>
                <a:ea typeface="Calibri" panose="020F0502020204030204" pitchFamily="34" charset="0"/>
                <a:cs typeface="Times New Roman" panose="02020603050405020304" pitchFamily="18" charset="0"/>
              </a:rPr>
              <a:t>Copy </a:t>
            </a:r>
            <a:r>
              <a:rPr lang="en-US" sz="1600" dirty="0">
                <a:solidFill>
                  <a:schemeClr val="bg1">
                    <a:lumMod val="95000"/>
                  </a:schemeClr>
                </a:solidFill>
                <a:ea typeface="Calibri" panose="020F0502020204030204" pitchFamily="34" charset="0"/>
                <a:cs typeface="Times New Roman" panose="02020603050405020304" pitchFamily="18" charset="0"/>
              </a:rPr>
              <a:t>cells and paste information into the State Prioritization Tracker. </a:t>
            </a:r>
          </a:p>
          <a:p>
            <a:pPr marL="342900" indent="-342900">
              <a:lnSpc>
                <a:spcPct val="107000"/>
              </a:lnSpc>
              <a:spcAft>
                <a:spcPts val="800"/>
              </a:spcAft>
              <a:buFont typeface="Symbol" panose="05050102010706020507" pitchFamily="18" charset="2"/>
              <a:buChar char=""/>
            </a:pPr>
            <a:r>
              <a:rPr lang="en-US" sz="1600" dirty="0">
                <a:solidFill>
                  <a:schemeClr val="bg1">
                    <a:lumMod val="95000"/>
                  </a:schemeClr>
                </a:solidFill>
                <a:ea typeface="Calibri" panose="020F0502020204030204" pitchFamily="34" charset="0"/>
                <a:cs typeface="Times New Roman" panose="02020603050405020304" pitchFamily="18" charset="0"/>
              </a:rPr>
              <a:t>Verify that the information has been migrated correctly, as this will impact the review process</a:t>
            </a:r>
          </a:p>
        </p:txBody>
      </p:sp>
      <p:cxnSp>
        <p:nvCxnSpPr>
          <p:cNvPr id="45" name="Straight Connector 44">
            <a:extLst>
              <a:ext uri="{FF2B5EF4-FFF2-40B4-BE49-F238E27FC236}">
                <a16:creationId xmlns:a16="http://schemas.microsoft.com/office/drawing/2014/main" id="{932F8F4E-00B2-4035-AC81-ABC7B2911609}"/>
              </a:ext>
            </a:extLst>
          </p:cNvPr>
          <p:cNvCxnSpPr/>
          <p:nvPr/>
        </p:nvCxnSpPr>
        <p:spPr>
          <a:xfrm>
            <a:off x="738189" y="1296365"/>
            <a:ext cx="10715627" cy="0"/>
          </a:xfrm>
          <a:prstGeom prst="line">
            <a:avLst/>
          </a:prstGeom>
          <a:effectLst/>
        </p:spPr>
        <p:style>
          <a:lnRef idx="2">
            <a:schemeClr val="accent3"/>
          </a:lnRef>
          <a:fillRef idx="0">
            <a:schemeClr val="accent3"/>
          </a:fillRef>
          <a:effectRef idx="1">
            <a:schemeClr val="accent3"/>
          </a:effectRef>
          <a:fontRef idx="minor">
            <a:schemeClr val="tx1"/>
          </a:fontRef>
        </p:style>
      </p:cxnSp>
      <p:sp>
        <p:nvSpPr>
          <p:cNvPr id="46" name="Footer Placeholder 2">
            <a:extLst>
              <a:ext uri="{FF2B5EF4-FFF2-40B4-BE49-F238E27FC236}">
                <a16:creationId xmlns:a16="http://schemas.microsoft.com/office/drawing/2014/main" id="{4CA17756-C935-4D6A-BA5B-DEC67B88D505}"/>
              </a:ext>
            </a:extLst>
          </p:cNvPr>
          <p:cNvSpPr txBox="1">
            <a:spLocks/>
          </p:cNvSpPr>
          <p:nvPr/>
        </p:nvSpPr>
        <p:spPr>
          <a:xfrm>
            <a:off x="6096000" y="6173791"/>
            <a:ext cx="444341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Federal Emergency Management Agency</a:t>
            </a:r>
          </a:p>
        </p:txBody>
      </p:sp>
      <p:sp>
        <p:nvSpPr>
          <p:cNvPr id="3" name="TextBox 2">
            <a:extLst>
              <a:ext uri="{FF2B5EF4-FFF2-40B4-BE49-F238E27FC236}">
                <a16:creationId xmlns:a16="http://schemas.microsoft.com/office/drawing/2014/main" id="{32276913-3CA8-4A95-BD6D-13B37765D794}"/>
              </a:ext>
            </a:extLst>
          </p:cNvPr>
          <p:cNvSpPr txBox="1"/>
          <p:nvPr/>
        </p:nvSpPr>
        <p:spPr>
          <a:xfrm>
            <a:off x="1056523" y="4768711"/>
            <a:ext cx="3254485" cy="830997"/>
          </a:xfrm>
          <a:prstGeom prst="rect">
            <a:avLst/>
          </a:prstGeom>
          <a:solidFill>
            <a:srgbClr val="FFFF65"/>
          </a:solidFill>
          <a:ln>
            <a:solidFill>
              <a:schemeClr val="tx1"/>
            </a:solidFill>
          </a:ln>
        </p:spPr>
        <p:txBody>
          <a:bodyPr wrap="square" rtlCol="0">
            <a:spAutoFit/>
          </a:bodyPr>
          <a:lstStyle/>
          <a:p>
            <a:r>
              <a:rPr lang="en-US" sz="1600" dirty="0"/>
              <a:t>NOTE: Hidden rows/columns will still be copy and pasted if part of the selection. </a:t>
            </a:r>
          </a:p>
        </p:txBody>
      </p:sp>
    </p:spTree>
    <p:extLst>
      <p:ext uri="{BB962C8B-B14F-4D97-AF65-F5344CB8AC3E}">
        <p14:creationId xmlns:p14="http://schemas.microsoft.com/office/powerpoint/2010/main" val="3195599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Key Info for FY 2023</a:t>
            </a:r>
          </a:p>
        </p:txBody>
      </p:sp>
    </p:spTree>
    <p:extLst>
      <p:ext uri="{BB962C8B-B14F-4D97-AF65-F5344CB8AC3E}">
        <p14:creationId xmlns:p14="http://schemas.microsoft.com/office/powerpoint/2010/main" val="2206693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Export and Migration Recap</a:t>
            </a:r>
          </a:p>
        </p:txBody>
      </p:sp>
    </p:spTree>
    <p:extLst>
      <p:ext uri="{BB962C8B-B14F-4D97-AF65-F5344CB8AC3E}">
        <p14:creationId xmlns:p14="http://schemas.microsoft.com/office/powerpoint/2010/main" val="4046374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Recap</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grpSp>
        <p:nvGrpSpPr>
          <p:cNvPr id="4" name="Group 3">
            <a:extLst>
              <a:ext uri="{FF2B5EF4-FFF2-40B4-BE49-F238E27FC236}">
                <a16:creationId xmlns:a16="http://schemas.microsoft.com/office/drawing/2014/main" id="{59FD477D-D6FE-44CC-9BC0-8C572998874F}"/>
              </a:ext>
            </a:extLst>
          </p:cNvPr>
          <p:cNvGrpSpPr/>
          <p:nvPr/>
        </p:nvGrpSpPr>
        <p:grpSpPr>
          <a:xfrm>
            <a:off x="738186" y="1381646"/>
            <a:ext cx="10715627" cy="2047354"/>
            <a:chOff x="738186" y="1526959"/>
            <a:chExt cx="10715627" cy="2047354"/>
          </a:xfrm>
        </p:grpSpPr>
        <p:sp>
          <p:nvSpPr>
            <p:cNvPr id="3" name="TextBox 2">
              <a:extLst>
                <a:ext uri="{FF2B5EF4-FFF2-40B4-BE49-F238E27FC236}">
                  <a16:creationId xmlns:a16="http://schemas.microsoft.com/office/drawing/2014/main" id="{036C4D31-A9C6-489E-91C8-454B5F5D6A45}"/>
                </a:ext>
              </a:extLst>
            </p:cNvPr>
            <p:cNvSpPr txBox="1"/>
            <p:nvPr/>
          </p:nvSpPr>
          <p:spPr>
            <a:xfrm>
              <a:off x="738186" y="2004653"/>
              <a:ext cx="10715627" cy="1569660"/>
            </a:xfrm>
            <a:prstGeom prst="rect">
              <a:avLst/>
            </a:prstGeom>
            <a:solidFill>
              <a:schemeClr val="bg1">
                <a:lumMod val="95000"/>
              </a:schemeClr>
            </a:solidFill>
            <a:ln w="19050">
              <a:noFill/>
            </a:ln>
          </p:spPr>
          <p:txBody>
            <a:bodyPr wrap="square" rtlCol="0">
              <a:spAutoFit/>
            </a:bodyPr>
            <a:lstStyle/>
            <a:p>
              <a:pPr marL="342900" indent="-342900">
                <a:buAutoNum type="arabicPeriod"/>
              </a:pPr>
              <a:r>
                <a:rPr lang="en-US" sz="1600" dirty="0">
                  <a:effectLst/>
                  <a:ea typeface="Calibri" panose="020F0502020204030204" pitchFamily="34" charset="0"/>
                  <a:cs typeface="Times New Roman" panose="02020603050405020304" pitchFamily="18" charset="0"/>
                </a:rPr>
                <a:t>Ensure all IJs are PDFs.</a:t>
              </a:r>
            </a:p>
            <a:p>
              <a:pPr marL="342900" indent="-342900">
                <a:buAutoNum type="arabicPeriod"/>
              </a:pPr>
              <a:r>
                <a:rPr lang="en-US" sz="1600" dirty="0">
                  <a:ea typeface="Calibri" panose="020F0502020204030204" pitchFamily="34" charset="0"/>
                  <a:cs typeface="Times New Roman" panose="02020603050405020304" pitchFamily="18" charset="0"/>
                </a:rPr>
                <a:t>With one IJ open, select Edit &gt; Form Options &gt; Export Data</a:t>
              </a:r>
            </a:p>
            <a:p>
              <a:pPr marL="342900" indent="-342900">
                <a:buAutoNum type="arabicPeriod"/>
              </a:pPr>
              <a:r>
                <a:rPr lang="en-US" sz="1600" dirty="0">
                  <a:effectLst/>
                  <a:ea typeface="Calibri" panose="020F0502020204030204" pitchFamily="34" charset="0"/>
                  <a:cs typeface="Times New Roman" panose="02020603050405020304" pitchFamily="18" charset="0"/>
                </a:rPr>
                <a:t>Use “Save as” to enter a file name and save</a:t>
              </a:r>
            </a:p>
            <a:p>
              <a:pPr marL="342900" indent="-342900">
                <a:buAutoNum type="arabicPeriod"/>
              </a:pPr>
              <a:r>
                <a:rPr lang="en-US" sz="1600" dirty="0">
                  <a:ea typeface="Calibri" panose="020F0502020204030204" pitchFamily="34" charset="0"/>
                  <a:cs typeface="Times New Roman" panose="02020603050405020304" pitchFamily="18" charset="0"/>
                </a:rPr>
                <a:t>With one IJ open, select Edit &gt; Form Options &gt; Merge Data Files into Spreadsheet</a:t>
              </a:r>
            </a:p>
            <a:p>
              <a:pPr marL="342900" indent="-342900">
                <a:buAutoNum type="arabicPeriod"/>
              </a:pPr>
              <a:r>
                <a:rPr lang="en-US" sz="1600" dirty="0">
                  <a:ea typeface="Calibri" panose="020F0502020204030204" pitchFamily="34" charset="0"/>
                  <a:cs typeface="Times New Roman" panose="02020603050405020304" pitchFamily="18" charset="0"/>
                </a:rPr>
                <a:t>Add Files &gt; Select all </a:t>
              </a:r>
              <a:r>
                <a:rPr lang="en-US" sz="1600" b="1" dirty="0">
                  <a:ea typeface="Calibri" panose="020F0502020204030204" pitchFamily="34" charset="0"/>
                  <a:cs typeface="Times New Roman" panose="02020603050405020304" pitchFamily="18" charset="0"/>
                </a:rPr>
                <a:t>PDF</a:t>
              </a:r>
              <a:r>
                <a:rPr lang="en-US" sz="1600" dirty="0">
                  <a:ea typeface="Calibri" panose="020F0502020204030204" pitchFamily="34" charset="0"/>
                  <a:cs typeface="Times New Roman" panose="02020603050405020304" pitchFamily="18" charset="0"/>
                </a:rPr>
                <a:t> IJ files &gt; Open</a:t>
              </a:r>
            </a:p>
            <a:p>
              <a:pPr marL="342900" indent="-342900">
                <a:buAutoNum type="arabicPeriod"/>
              </a:pPr>
              <a:r>
                <a:rPr lang="en-US" sz="1600" dirty="0">
                  <a:effectLst/>
                  <a:ea typeface="Calibri" panose="020F0502020204030204" pitchFamily="34" charset="0"/>
                  <a:cs typeface="Times New Roman" panose="02020603050405020304" pitchFamily="18" charset="0"/>
                </a:rPr>
                <a:t>Export &gt; Save &gt; View File Now</a:t>
              </a:r>
            </a:p>
          </p:txBody>
        </p:sp>
        <p:sp>
          <p:nvSpPr>
            <p:cNvPr id="2" name="TextBox 1">
              <a:extLst>
                <a:ext uri="{FF2B5EF4-FFF2-40B4-BE49-F238E27FC236}">
                  <a16:creationId xmlns:a16="http://schemas.microsoft.com/office/drawing/2014/main" id="{C2FA9DE0-716B-4B8F-ADC3-76D7A708C309}"/>
                </a:ext>
              </a:extLst>
            </p:cNvPr>
            <p:cNvSpPr txBox="1"/>
            <p:nvPr/>
          </p:nvSpPr>
          <p:spPr>
            <a:xfrm>
              <a:off x="738186" y="1526959"/>
              <a:ext cx="10715627" cy="461665"/>
            </a:xfrm>
            <a:prstGeom prst="rect">
              <a:avLst/>
            </a:prstGeom>
            <a:solidFill>
              <a:srgbClr val="00558E"/>
            </a:solidFill>
            <a:ln w="19050">
              <a:noFill/>
            </a:ln>
          </p:spPr>
          <p:txBody>
            <a:bodyPr wrap="square" rtlCol="0">
              <a:spAutoFit/>
            </a:bodyPr>
            <a:lstStyle>
              <a:defPPr>
                <a:defRPr lang="en-US"/>
              </a:defPPr>
              <a:lvl1pPr algn="ctr">
                <a:defRPr sz="2400" b="1">
                  <a:solidFill>
                    <a:schemeClr val="bg1"/>
                  </a:solidFill>
                </a:defRPr>
              </a:lvl1pPr>
            </a:lstStyle>
            <a:p>
              <a:r>
                <a:rPr lang="en-US" dirty="0"/>
                <a:t>Export</a:t>
              </a:r>
            </a:p>
          </p:txBody>
        </p:sp>
      </p:grpSp>
      <p:grpSp>
        <p:nvGrpSpPr>
          <p:cNvPr id="5" name="Group 4">
            <a:extLst>
              <a:ext uri="{FF2B5EF4-FFF2-40B4-BE49-F238E27FC236}">
                <a16:creationId xmlns:a16="http://schemas.microsoft.com/office/drawing/2014/main" id="{A6AC4910-C125-43DD-87C4-616441B2BDC1}"/>
              </a:ext>
            </a:extLst>
          </p:cNvPr>
          <p:cNvGrpSpPr/>
          <p:nvPr/>
        </p:nvGrpSpPr>
        <p:grpSpPr>
          <a:xfrm>
            <a:off x="738186" y="3598720"/>
            <a:ext cx="10715627" cy="2256365"/>
            <a:chOff x="738186" y="3643108"/>
            <a:chExt cx="10715627" cy="2256365"/>
          </a:xfrm>
        </p:grpSpPr>
        <p:sp>
          <p:nvSpPr>
            <p:cNvPr id="12" name="TextBox 11">
              <a:extLst>
                <a:ext uri="{FF2B5EF4-FFF2-40B4-BE49-F238E27FC236}">
                  <a16:creationId xmlns:a16="http://schemas.microsoft.com/office/drawing/2014/main" id="{B3EB20C5-6DA0-4416-9A74-879C8B0DB1E9}"/>
                </a:ext>
              </a:extLst>
            </p:cNvPr>
            <p:cNvSpPr txBox="1"/>
            <p:nvPr/>
          </p:nvSpPr>
          <p:spPr>
            <a:xfrm>
              <a:off x="738186" y="3643108"/>
              <a:ext cx="10715627" cy="461665"/>
            </a:xfrm>
            <a:prstGeom prst="rect">
              <a:avLst/>
            </a:prstGeom>
            <a:solidFill>
              <a:srgbClr val="00558E"/>
            </a:solidFill>
            <a:ln>
              <a:solidFill>
                <a:srgbClr val="00558E"/>
              </a:solidFill>
            </a:ln>
          </p:spPr>
          <p:txBody>
            <a:bodyPr wrap="square" rtlCol="0">
              <a:spAutoFit/>
            </a:bodyPr>
            <a:lstStyle>
              <a:defPPr>
                <a:defRPr lang="en-US"/>
              </a:defPPr>
              <a:lvl1pPr algn="ctr">
                <a:defRPr sz="2400" b="1">
                  <a:solidFill>
                    <a:schemeClr val="bg1"/>
                  </a:solidFill>
                </a:defRPr>
              </a:lvl1pPr>
            </a:lstStyle>
            <a:p>
              <a:r>
                <a:rPr lang="en-US" dirty="0"/>
                <a:t>Migration</a:t>
              </a:r>
            </a:p>
          </p:txBody>
        </p:sp>
        <p:sp>
          <p:nvSpPr>
            <p:cNvPr id="13" name="TextBox 12">
              <a:extLst>
                <a:ext uri="{FF2B5EF4-FFF2-40B4-BE49-F238E27FC236}">
                  <a16:creationId xmlns:a16="http://schemas.microsoft.com/office/drawing/2014/main" id="{6E662392-A3C1-4CCE-AF5E-C9153AB0BC6B}"/>
                </a:ext>
              </a:extLst>
            </p:cNvPr>
            <p:cNvSpPr txBox="1"/>
            <p:nvPr/>
          </p:nvSpPr>
          <p:spPr>
            <a:xfrm>
              <a:off x="738186" y="4083591"/>
              <a:ext cx="10715627" cy="1815882"/>
            </a:xfrm>
            <a:prstGeom prst="rect">
              <a:avLst/>
            </a:prstGeom>
            <a:solidFill>
              <a:schemeClr val="bg1">
                <a:lumMod val="95000"/>
              </a:schemeClr>
            </a:solidFill>
          </p:spPr>
          <p:txBody>
            <a:bodyPr wrap="square" rtlCol="0">
              <a:spAutoFit/>
            </a:bodyPr>
            <a:lstStyle/>
            <a:p>
              <a:pPr marL="342900" indent="-342900">
                <a:buAutoNum type="arabicPeriod"/>
              </a:pPr>
              <a:r>
                <a:rPr lang="en-US" sz="1600" dirty="0">
                  <a:ea typeface="Calibri" panose="020F0502020204030204" pitchFamily="34" charset="0"/>
                  <a:cs typeface="Times New Roman" panose="02020603050405020304" pitchFamily="18" charset="0"/>
                </a:rPr>
                <a:t>Open NSGP IJ Export Assistance Data Collection &amp; Cleaning Tool to the tab labeled “Paste Initial Data Here”</a:t>
              </a:r>
              <a:endParaRPr lang="en-US" sz="1600" dirty="0">
                <a:effectLst/>
                <a:ea typeface="Calibri" panose="020F0502020204030204" pitchFamily="34" charset="0"/>
                <a:cs typeface="Times New Roman" panose="02020603050405020304" pitchFamily="18" charset="0"/>
              </a:endParaRPr>
            </a:p>
            <a:p>
              <a:pPr marL="342900" indent="-342900">
                <a:buAutoNum type="arabicPeriod"/>
              </a:pPr>
              <a:r>
                <a:rPr lang="en-US" sz="1600" dirty="0">
                  <a:effectLst/>
                  <a:ea typeface="Calibri" panose="020F0502020204030204" pitchFamily="34" charset="0"/>
                  <a:cs typeface="Times New Roman" panose="02020603050405020304" pitchFamily="18" charset="0"/>
                </a:rPr>
                <a:t>Select all data (do not select headers) in the Export File created above and copy</a:t>
              </a:r>
            </a:p>
            <a:p>
              <a:pPr marL="342900" indent="-342900">
                <a:buAutoNum type="arabicPeriod"/>
              </a:pPr>
              <a:r>
                <a:rPr lang="en-US" sz="1600" dirty="0">
                  <a:effectLst/>
                  <a:ea typeface="Calibri" panose="020F0502020204030204" pitchFamily="34" charset="0"/>
                  <a:cs typeface="Times New Roman" panose="02020603050405020304" pitchFamily="18" charset="0"/>
                </a:rPr>
                <a:t>Select cell A2 in NSGP IJ Export Assistance Data Collection &amp; Cleaning Tool and paste values</a:t>
              </a:r>
            </a:p>
            <a:p>
              <a:pPr marL="342900" indent="-342900">
                <a:buAutoNum type="arabicPeriod"/>
              </a:pPr>
              <a:r>
                <a:rPr lang="en-US" sz="1600" dirty="0">
                  <a:ea typeface="Calibri" panose="020F0502020204030204" pitchFamily="34" charset="0"/>
                  <a:cs typeface="Times New Roman" panose="02020603050405020304" pitchFamily="18" charset="0"/>
                </a:rPr>
                <a:t>Use Scoring Tool tab in NSGP IJ Export Assistance Data Collection &amp; Cleaning Tool if desired</a:t>
              </a:r>
            </a:p>
            <a:p>
              <a:pPr marL="342900" indent="-342900">
                <a:buAutoNum type="arabicPeriod"/>
              </a:pPr>
              <a:r>
                <a:rPr lang="en-US" sz="1600" dirty="0">
                  <a:effectLst/>
                  <a:ea typeface="Calibri" panose="020F0502020204030204" pitchFamily="34" charset="0"/>
                  <a:cs typeface="Times New Roman" panose="02020603050405020304" pitchFamily="18" charset="0"/>
                </a:rPr>
                <a:t>Select “Copy in</a:t>
              </a:r>
              <a:r>
                <a:rPr lang="en-US" sz="1600" dirty="0">
                  <a:ea typeface="Calibri" panose="020F0502020204030204" pitchFamily="34" charset="0"/>
                  <a:cs typeface="Times New Roman" panose="02020603050405020304" pitchFamily="18" charset="0"/>
                </a:rPr>
                <a:t>to SAA Prioritization Tracker” tab</a:t>
              </a:r>
            </a:p>
            <a:p>
              <a:pPr marL="342900" indent="-342900">
                <a:buAutoNum type="arabicPeriod"/>
              </a:pPr>
              <a:r>
                <a:rPr lang="en-US" sz="1600" dirty="0">
                  <a:effectLst/>
                  <a:ea typeface="Calibri" panose="020F0502020204030204" pitchFamily="34" charset="0"/>
                  <a:cs typeface="Times New Roman" panose="02020603050405020304" pitchFamily="18" charset="0"/>
                </a:rPr>
                <a:t>Select all data (do not select headers) in the “Copy in</a:t>
              </a:r>
              <a:r>
                <a:rPr lang="en-US" sz="1600" dirty="0">
                  <a:ea typeface="Calibri" panose="020F0502020204030204" pitchFamily="34" charset="0"/>
                  <a:cs typeface="Times New Roman" panose="02020603050405020304" pitchFamily="18" charset="0"/>
                </a:rPr>
                <a:t>to SAA Prioritization Tracker” tab </a:t>
              </a:r>
            </a:p>
            <a:p>
              <a:pPr marL="342900" indent="-342900">
                <a:buAutoNum type="arabicPeriod"/>
              </a:pPr>
              <a:r>
                <a:rPr lang="en-US" sz="1600" dirty="0">
                  <a:ea typeface="Calibri" panose="020F0502020204030204" pitchFamily="34" charset="0"/>
                  <a:cs typeface="Times New Roman" panose="02020603050405020304" pitchFamily="18" charset="0"/>
                </a:rPr>
                <a:t>Paste values into SAA Prioritization Tracker</a:t>
              </a:r>
              <a:endParaRPr lang="en-US" sz="1600" dirty="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825585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Scoring Matrix</a:t>
            </a:r>
          </a:p>
        </p:txBody>
      </p:sp>
    </p:spTree>
    <p:extLst>
      <p:ext uri="{BB962C8B-B14F-4D97-AF65-F5344CB8AC3E}">
        <p14:creationId xmlns:p14="http://schemas.microsoft.com/office/powerpoint/2010/main" val="1659738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50015E-2431-4DE2-BE1C-291C3FA46A83}"/>
              </a:ext>
            </a:extLst>
          </p:cNvPr>
          <p:cNvSpPr>
            <a:spLocks noGrp="1"/>
          </p:cNvSpPr>
          <p:nvPr>
            <p:ph type="ftr" sz="quarter" idx="11"/>
          </p:nvPr>
        </p:nvSpPr>
        <p:spPr/>
        <p:txBody>
          <a:bodyPr/>
          <a:lstStyle/>
          <a:p>
            <a:r>
              <a:rPr lang="en-US"/>
              <a:t>Federal Emergency Management Agency</a:t>
            </a:r>
          </a:p>
        </p:txBody>
      </p:sp>
      <p:sp>
        <p:nvSpPr>
          <p:cNvPr id="5" name="Slide Number Placeholder 4">
            <a:extLst>
              <a:ext uri="{FF2B5EF4-FFF2-40B4-BE49-F238E27FC236}">
                <a16:creationId xmlns:a16="http://schemas.microsoft.com/office/drawing/2014/main" id="{A16EBD36-4652-4521-A00A-7B6C4813AF90}"/>
              </a:ext>
            </a:extLst>
          </p:cNvPr>
          <p:cNvSpPr>
            <a:spLocks noGrp="1"/>
          </p:cNvSpPr>
          <p:nvPr>
            <p:ph type="sldNum" sz="quarter" idx="12"/>
          </p:nvPr>
        </p:nvSpPr>
        <p:spPr/>
        <p:txBody>
          <a:bodyPr/>
          <a:lstStyle/>
          <a:p>
            <a:fld id="{8FCC257D-A786-9244-9E17-CE618C8B9275}" type="slidenum">
              <a:rPr lang="en-US" smtClean="0"/>
              <a:pPr/>
              <a:t>33</a:t>
            </a:fld>
            <a:endParaRPr lang="en-US"/>
          </a:p>
        </p:txBody>
      </p:sp>
      <p:graphicFrame>
        <p:nvGraphicFramePr>
          <p:cNvPr id="12" name="Table 11">
            <a:extLst>
              <a:ext uri="{FF2B5EF4-FFF2-40B4-BE49-F238E27FC236}">
                <a16:creationId xmlns:a16="http://schemas.microsoft.com/office/drawing/2014/main" id="{BB1F610F-71FE-4484-A8EF-79E9CE35F9F6}"/>
              </a:ext>
            </a:extLst>
          </p:cNvPr>
          <p:cNvGraphicFramePr>
            <a:graphicFrameLocks noGrp="1"/>
          </p:cNvGraphicFramePr>
          <p:nvPr>
            <p:extLst>
              <p:ext uri="{D42A27DB-BD31-4B8C-83A1-F6EECF244321}">
                <p14:modId xmlns:p14="http://schemas.microsoft.com/office/powerpoint/2010/main" val="4116839830"/>
              </p:ext>
            </p:extLst>
          </p:nvPr>
        </p:nvGraphicFramePr>
        <p:xfrm>
          <a:off x="355105" y="1145868"/>
          <a:ext cx="11401465" cy="4348583"/>
        </p:xfrm>
        <a:graphic>
          <a:graphicData uri="http://schemas.openxmlformats.org/drawingml/2006/table">
            <a:tbl>
              <a:tblPr firstRow="1" firstCol="1" bandRow="1"/>
              <a:tblGrid>
                <a:gridCol w="399490">
                  <a:extLst>
                    <a:ext uri="{9D8B030D-6E8A-4147-A177-3AD203B41FA5}">
                      <a16:colId xmlns:a16="http://schemas.microsoft.com/office/drawing/2014/main" val="4155731753"/>
                    </a:ext>
                  </a:extLst>
                </a:gridCol>
                <a:gridCol w="2157354">
                  <a:extLst>
                    <a:ext uri="{9D8B030D-6E8A-4147-A177-3AD203B41FA5}">
                      <a16:colId xmlns:a16="http://schemas.microsoft.com/office/drawing/2014/main" val="4036369367"/>
                    </a:ext>
                  </a:extLst>
                </a:gridCol>
                <a:gridCol w="2116923">
                  <a:extLst>
                    <a:ext uri="{9D8B030D-6E8A-4147-A177-3AD203B41FA5}">
                      <a16:colId xmlns:a16="http://schemas.microsoft.com/office/drawing/2014/main" val="1596521984"/>
                    </a:ext>
                  </a:extLst>
                </a:gridCol>
                <a:gridCol w="392971">
                  <a:extLst>
                    <a:ext uri="{9D8B030D-6E8A-4147-A177-3AD203B41FA5}">
                      <a16:colId xmlns:a16="http://schemas.microsoft.com/office/drawing/2014/main" val="4061170967"/>
                    </a:ext>
                  </a:extLst>
                </a:gridCol>
                <a:gridCol w="6334727">
                  <a:extLst>
                    <a:ext uri="{9D8B030D-6E8A-4147-A177-3AD203B41FA5}">
                      <a16:colId xmlns:a16="http://schemas.microsoft.com/office/drawing/2014/main" val="2066506286"/>
                    </a:ext>
                  </a:extLst>
                </a:gridCol>
              </a:tblGrid>
              <a:tr h="101711">
                <a:tc gridSpan="5">
                  <a:txBody>
                    <a:bodyPr/>
                    <a:lstStyle/>
                    <a:p>
                      <a:pPr marL="0" marR="0" algn="ctr">
                        <a:lnSpc>
                          <a:spcPct val="107000"/>
                        </a:lnSpc>
                        <a:spcBef>
                          <a:spcPts val="0"/>
                        </a:spcBef>
                        <a:spcAft>
                          <a:spcPts val="0"/>
                        </a:spcAft>
                      </a:pPr>
                      <a:r>
                        <a:rPr lang="en-US" sz="12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I – Applicant Information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lnL w="28575" cap="flat" cmpd="sng" algn="ctr">
                      <a:solidFill>
                        <a:schemeClr val="tx1"/>
                      </a:solidFill>
                      <a:prstDash val="solid"/>
                      <a:round/>
                      <a:headEnd type="none" w="med" len="med"/>
                      <a:tailEnd type="none" w="med" len="med"/>
                    </a:lnL>
                  </a:tcPr>
                </a:tc>
                <a:tc hMerge="1">
                  <a:txBody>
                    <a:bodyPr/>
                    <a:lstStyle/>
                    <a:p>
                      <a:endParaRPr lang="en-US"/>
                    </a:p>
                  </a:txBody>
                  <a:tcPr>
                    <a:lnL w="19050" cap="flat" cmpd="sng" algn="ctr">
                      <a:solidFill>
                        <a:srgbClr val="000000"/>
                      </a:solidFill>
                      <a:prstDash val="solid"/>
                      <a:round/>
                      <a:headEnd type="none" w="med" len="med"/>
                      <a:tailEnd type="none" w="med" len="med"/>
                    </a:lnL>
                  </a:tcPr>
                </a:tc>
                <a:tc hMerge="1">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2060"/>
                    </a:solidFill>
                  </a:tcPr>
                </a:tc>
                <a:extLst>
                  <a:ext uri="{0D108BD9-81ED-4DB2-BD59-A6C34878D82A}">
                    <a16:rowId xmlns:a16="http://schemas.microsoft.com/office/drawing/2014/main" val="3144910736"/>
                  </a:ext>
                </a:extLst>
              </a:tr>
              <a:tr h="61215">
                <a:tc gridSpan="2">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Question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lnL w="28575" cap="flat" cmpd="sng" algn="ctr">
                      <a:solidFill>
                        <a:schemeClr val="tx1"/>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Criteria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Score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Explanations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extLst>
                  <a:ext uri="{0D108BD9-81ED-4DB2-BD59-A6C34878D82A}">
                    <a16:rowId xmlns:a16="http://schemas.microsoft.com/office/drawing/2014/main" val="2340829396"/>
                  </a:ext>
                </a:extLst>
              </a:tr>
              <a:tr h="240507">
                <a:tc rowSpan="2">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28575" cap="flat" cmpd="sng" algn="ctr">
                      <a:solidFill>
                        <a:schemeClr val="tx1"/>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rowSpan="2">
                  <a:txBody>
                    <a:bodyPr/>
                    <a:lstStyle/>
                    <a:p>
                      <a:pPr marL="0" marR="0">
                        <a:lnSpc>
                          <a:spcPct val="100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Did the applicant provide all the required information in the Applicant Information Section?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28575" cap="flat" cmpd="sng" algn="ctr">
                      <a:solidFill>
                        <a:schemeClr val="bg1">
                          <a:lumMod val="95000"/>
                        </a:schemeClr>
                      </a:solidFill>
                      <a:prstDash val="solid"/>
                      <a:round/>
                      <a:headEnd type="none" w="med" len="med"/>
                      <a:tailEnd type="none" w="med" len="med"/>
                    </a:lnL>
                    <a:lnR w="12700" cap="flat" cmpd="sng" algn="ctr">
                      <a:solidFill>
                        <a:schemeClr val="accent5">
                          <a:lumMod val="40000"/>
                          <a:lumOff val="6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The applicant should provide all information as it is applicable in the informational section.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chemeClr val="accent5">
                          <a:lumMod val="40000"/>
                          <a:lumOff val="60000"/>
                        </a:schemeClr>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Yes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gn="l">
                        <a:lnSpc>
                          <a:spcPct val="100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did</a:t>
                      </a: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provide all the required information.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2498553650"/>
                  </a:ext>
                </a:extLst>
              </a:tr>
              <a:tr h="240507">
                <a:tc vMerge="1">
                  <a:txBody>
                    <a:bodyPr/>
                    <a:lstStyle/>
                    <a:p>
                      <a:endParaRPr lang="en-US"/>
                    </a:p>
                  </a:txBody>
                  <a:tcPr/>
                </a:tc>
                <a:tc vMerge="1">
                  <a:txBody>
                    <a:bodyPr/>
                    <a:lstStyle/>
                    <a:p>
                      <a:endParaRPr lang="en-US" dirty="0"/>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No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gn="l">
                        <a:lnSpc>
                          <a:spcPct val="100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did not</a:t>
                      </a: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 provide all the required information.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2912509156"/>
                  </a:ext>
                </a:extLst>
              </a:tr>
              <a:tr h="101711">
                <a:tc gridSpan="5">
                  <a:txBody>
                    <a:bodyPr/>
                    <a:lstStyle/>
                    <a:p>
                      <a:pPr marL="0" marR="0" algn="ctr">
                        <a:lnSpc>
                          <a:spcPct val="107000"/>
                        </a:lnSpc>
                        <a:spcBef>
                          <a:spcPts val="0"/>
                        </a:spcBef>
                        <a:spcAft>
                          <a:spcPts val="0"/>
                        </a:spcAft>
                      </a:pPr>
                      <a:r>
                        <a:rPr lang="en-US" sz="12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II - Background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9050" cap="flat" cmpd="sng" algn="ctr">
                      <a:solidFill>
                        <a:srgbClr val="000000"/>
                      </a:solidFill>
                      <a:prstDash val="solid"/>
                      <a:round/>
                      <a:headEnd type="none" w="med" len="med"/>
                      <a:tailEnd type="none" w="med" len="med"/>
                    </a:lnL>
                    <a:lnT w="19050" cap="flat" cmpd="sng" algn="ctr">
                      <a:solidFill>
                        <a:srgbClr val="AEAAAA"/>
                      </a:solidFill>
                      <a:prstDash val="solid"/>
                      <a:round/>
                      <a:headEnd type="none" w="med" len="med"/>
                      <a:tailEnd type="none" w="med" len="med"/>
                    </a:lnT>
                  </a:tcPr>
                </a:tc>
                <a:tc hMerge="1">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AEAAAA"/>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002060"/>
                    </a:solidFill>
                  </a:tcPr>
                </a:tc>
                <a:extLst>
                  <a:ext uri="{0D108BD9-81ED-4DB2-BD59-A6C34878D82A}">
                    <a16:rowId xmlns:a16="http://schemas.microsoft.com/office/drawing/2014/main" val="3920463740"/>
                  </a:ext>
                </a:extLst>
              </a:tr>
              <a:tr h="60979">
                <a:tc gridSpan="2">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Question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28575" cap="flat" cmpd="sng" algn="ctr">
                      <a:solidFill>
                        <a:schemeClr val="tx1"/>
                      </a:solidFill>
                      <a:prstDash val="solid"/>
                      <a:round/>
                      <a:headEnd type="none" w="med" len="med"/>
                      <a:tailEnd type="none" w="med" len="med"/>
                    </a:lnL>
                    <a:lnR w="12700" cap="flat" cmpd="sng" algn="ctr">
                      <a:solidFill>
                        <a:srgbClr val="5B9BD4"/>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Criteria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rgbClr val="5B9BD4"/>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tc>
                  <a:txBody>
                    <a:bodyPr/>
                    <a:lstStyle/>
                    <a:p>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Score</a:t>
                      </a:r>
                      <a:endParaRPr lang="en-US" dirty="0"/>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Explanations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extLst>
                  <a:ext uri="{0D108BD9-81ED-4DB2-BD59-A6C34878D82A}">
                    <a16:rowId xmlns:a16="http://schemas.microsoft.com/office/drawing/2014/main" val="686972900"/>
                  </a:ext>
                </a:extLst>
              </a:tr>
              <a:tr h="455137">
                <a:tc rowSpan="4">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28575" cap="flat" cmpd="sng" algn="ctr">
                      <a:solidFill>
                        <a:schemeClr val="tx1"/>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rgbClr val="5B9BD5"/>
                    </a:solidFill>
                  </a:tcPr>
                </a:tc>
                <a:tc rowSpan="4">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the applicant provide a description of their nonprofit organization to include symbolic value of the site as a highly recognized national or historical institution or as a significant institution within the community that renders the site as a possible target of terrorism and other extremist attacks?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bg1">
                          <a:lumMod val="95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Applicants must describe their organization, its mission/purpose, the symbolic value of the building/</a:t>
                      </a:r>
                      <a:r>
                        <a:rPr lang="en-US" sz="1000" b="0" kern="120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organization</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 and how these factors may make it the target of an attack.</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5">
                          <a:lumMod val="20000"/>
                          <a:lumOff val="80000"/>
                        </a:schemeClr>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tcPr>
                </a:tc>
                <a:tc>
                  <a:txBody>
                    <a:bodyPr/>
                    <a:lstStyle/>
                    <a:p>
                      <a:pPr algn="ctr">
                        <a:lnSpc>
                          <a:spcPct val="100000"/>
                        </a:lnSpc>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not provide a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organization including the symbolic value of the site as a highly recognized institution that renders the site a possible target of terrorism or other extremist attacks.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584599885"/>
                  </a:ext>
                </a:extLst>
              </a:tr>
              <a:tr h="45513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a poor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organization including the symbolic value of the site as a highly recognized institution that renders the site a possible target of terrorism or other extremist attacks.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927368979"/>
                  </a:ext>
                </a:extLst>
              </a:tr>
              <a:tr h="45513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an adequate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organization including the symbolic value of the site as a highly recognized institution that renders the site a possible target of terrorism or other extremist attacks.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2045165208"/>
                  </a:ext>
                </a:extLst>
              </a:tr>
              <a:tr h="45513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dirty="0"/>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a full, clear, and effective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organization including the symbolic value of the site as a highly recognized institution that renders the site a possible target of terrorism or other extremist attacks.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865291549"/>
                  </a:ext>
                </a:extLst>
              </a:tr>
              <a:tr h="455137">
                <a:tc rowSpan="3">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428" marR="25428" marT="0" marB="0" anchor="ctr">
                    <a:lnL w="28575" cap="flat" cmpd="sng" algn="ctr">
                      <a:solidFill>
                        <a:schemeClr val="tx1"/>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B9BD5"/>
                    </a:solidFill>
                  </a:tcPr>
                </a:tc>
                <a:tc rowSpan="3">
                  <a:txBody>
                    <a:bodyPr/>
                    <a:lstStyle/>
                    <a:p>
                      <a:pPr marL="0" marR="0">
                        <a:lnSpc>
                          <a:spcPct val="100000"/>
                        </a:lnSpc>
                        <a:spcBef>
                          <a:spcPts val="0"/>
                        </a:spcBef>
                        <a:spcAft>
                          <a:spcPts val="0"/>
                        </a:spcAft>
                      </a:pPr>
                      <a:r>
                        <a:rPr lang="en-US" sz="1000" b="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the applicant provide a description of their nonprofit organization to include any role in responding to or recovering from events that integrate nonprofit preparedness with broader state/local preparedness efforts?</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bg1">
                          <a:lumMod val="95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Applicants must clearly describe their individual organization’s previous or existing role in response to or in recovery efforts to terrorist or other extremist attacks. This should tie into the broader preparedness efforts of state and/or local government.</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5">
                          <a:lumMod val="20000"/>
                          <a:lumOff val="80000"/>
                        </a:schemeClr>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0000"/>
                        </a:lnSpc>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not provide a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organization that included any role in responding to or recovering from events that integrate nonprofit preparedness with broader state/local efforts.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958895899"/>
                  </a:ext>
                </a:extLst>
              </a:tr>
              <a:tr h="45513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some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organization that included any role in responding to or recovering from events that integrate nonprofit preparedness with broader state/local efforts.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339758726"/>
                  </a:ext>
                </a:extLst>
              </a:tr>
              <a:tr h="45513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p>
                  </a:txBody>
                  <a:tcPr marL="25428" marR="2542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a full, clear, and effective description</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 of the organization that included any role in responding to or recovering from events that integrate nonprofit preparedness with broader state/local efforts.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DF1F9"/>
                    </a:solidFill>
                  </a:tcPr>
                </a:tc>
                <a:extLst>
                  <a:ext uri="{0D108BD9-81ED-4DB2-BD59-A6C34878D82A}">
                    <a16:rowId xmlns:a16="http://schemas.microsoft.com/office/drawing/2014/main" val="3265468338"/>
                  </a:ext>
                </a:extLst>
              </a:tr>
            </a:tbl>
          </a:graphicData>
        </a:graphic>
      </p:graphicFrame>
      <p:sp>
        <p:nvSpPr>
          <p:cNvPr id="18" name="object 2">
            <a:extLst>
              <a:ext uri="{FF2B5EF4-FFF2-40B4-BE49-F238E27FC236}">
                <a16:creationId xmlns:a16="http://schemas.microsoft.com/office/drawing/2014/main" id="{03210B2B-EB1A-4ABB-988A-99933A7CDDCE}"/>
              </a:ext>
            </a:extLst>
          </p:cNvPr>
          <p:cNvSpPr txBox="1">
            <a:spLocks/>
          </p:cNvSpPr>
          <p:nvPr/>
        </p:nvSpPr>
        <p:spPr>
          <a:xfrm>
            <a:off x="355106" y="209550"/>
            <a:ext cx="8637973" cy="586601"/>
          </a:xfrm>
          <a:prstGeom prst="rect">
            <a:avLst/>
          </a:prstGeom>
        </p:spPr>
        <p:txBody>
          <a:bodyPr vert="horz" wrap="square" lIns="0" tIns="11206" rIns="0" bIns="0" rtlCol="0" anchor="ctr">
            <a:spAutoFit/>
          </a:bodyPr>
          <a:lstStyle>
            <a:lvl1pPr algn="l" defTabSz="457200" rtl="0" eaLnBrk="1" latinLnBrk="0" hangingPunct="1">
              <a:lnSpc>
                <a:spcPts val="5000"/>
              </a:lnSpc>
              <a:spcBef>
                <a:spcPts val="7500"/>
              </a:spcBef>
              <a:spcAft>
                <a:spcPts val="0"/>
              </a:spcAft>
              <a:buNone/>
              <a:defRPr sz="4600" kern="1200" baseline="0">
                <a:solidFill>
                  <a:srgbClr val="005288"/>
                </a:solidFill>
                <a:latin typeface="+mj-lt"/>
                <a:ea typeface="+mj-ea"/>
                <a:cs typeface="+mj-cs"/>
              </a:defRPr>
            </a:lvl1pPr>
          </a:lstStyle>
          <a:p>
            <a:pPr marL="11206">
              <a:spcBef>
                <a:spcPts val="88"/>
              </a:spcBef>
            </a:pPr>
            <a:r>
              <a:rPr lang="en-US" sz="3200" dirty="0"/>
              <a:t>Nonprofit</a:t>
            </a:r>
            <a:r>
              <a:rPr lang="en-US" sz="3200" spc="-40" dirty="0"/>
              <a:t> </a:t>
            </a:r>
            <a:r>
              <a:rPr lang="en-US" sz="3200" dirty="0"/>
              <a:t>Security</a:t>
            </a:r>
            <a:r>
              <a:rPr lang="en-US" sz="3200" spc="-35" dirty="0"/>
              <a:t> </a:t>
            </a:r>
            <a:r>
              <a:rPr lang="en-US" sz="3200" dirty="0"/>
              <a:t>Grant</a:t>
            </a:r>
            <a:r>
              <a:rPr lang="en-US" sz="3200" spc="-26" dirty="0"/>
              <a:t> </a:t>
            </a:r>
            <a:r>
              <a:rPr lang="en-US" sz="3200" dirty="0"/>
              <a:t>Program</a:t>
            </a:r>
            <a:r>
              <a:rPr lang="en-US" sz="3200" spc="-13" dirty="0"/>
              <a:t> </a:t>
            </a:r>
            <a:r>
              <a:rPr lang="en-US" sz="3200" dirty="0"/>
              <a:t>Scoring</a:t>
            </a:r>
            <a:r>
              <a:rPr lang="en-US" sz="3200" spc="-26" dirty="0"/>
              <a:t> </a:t>
            </a:r>
            <a:r>
              <a:rPr lang="en-US" sz="3200" spc="-9" dirty="0"/>
              <a:t>Matrix</a:t>
            </a:r>
          </a:p>
        </p:txBody>
      </p:sp>
      <p:sp>
        <p:nvSpPr>
          <p:cNvPr id="19" name="object 4">
            <a:extLst>
              <a:ext uri="{FF2B5EF4-FFF2-40B4-BE49-F238E27FC236}">
                <a16:creationId xmlns:a16="http://schemas.microsoft.com/office/drawing/2014/main" id="{8D291AA1-D5D0-43E2-BEA8-7C7C9A0EC816}"/>
              </a:ext>
            </a:extLst>
          </p:cNvPr>
          <p:cNvSpPr txBox="1"/>
          <p:nvPr/>
        </p:nvSpPr>
        <p:spPr>
          <a:xfrm>
            <a:off x="355106" y="850970"/>
            <a:ext cx="7427819" cy="174309"/>
          </a:xfrm>
          <a:prstGeom prst="rect">
            <a:avLst/>
          </a:prstGeom>
        </p:spPr>
        <p:txBody>
          <a:bodyPr vert="horz" wrap="square" lIns="0" tIns="11206" rIns="0" bIns="0" rtlCol="0">
            <a:spAutoFit/>
          </a:bodyPr>
          <a:lstStyle/>
          <a:p>
            <a:pPr marL="11206">
              <a:spcBef>
                <a:spcPts val="88"/>
              </a:spcBef>
            </a:pPr>
            <a:r>
              <a:rPr sz="1059" dirty="0">
                <a:solidFill>
                  <a:srgbClr val="5A5B5D"/>
                </a:solidFill>
                <a:latin typeface="Franklin Gothic Book"/>
                <a:cs typeface="Franklin Gothic Book"/>
              </a:rPr>
              <a:t>Reviewers</a:t>
            </a:r>
            <a:r>
              <a:rPr sz="1059" spc="-13" dirty="0">
                <a:solidFill>
                  <a:srgbClr val="5A5B5D"/>
                </a:solidFill>
                <a:latin typeface="Franklin Gothic Book"/>
                <a:cs typeface="Franklin Gothic Book"/>
              </a:rPr>
              <a:t> </a:t>
            </a:r>
            <a:r>
              <a:rPr sz="1059" dirty="0">
                <a:solidFill>
                  <a:srgbClr val="5A5B5D"/>
                </a:solidFill>
                <a:latin typeface="Franklin Gothic Book"/>
                <a:cs typeface="Franklin Gothic Book"/>
              </a:rPr>
              <a:t>should</a:t>
            </a:r>
            <a:r>
              <a:rPr sz="1059" spc="-13" dirty="0">
                <a:solidFill>
                  <a:srgbClr val="5A5B5D"/>
                </a:solidFill>
                <a:latin typeface="Franklin Gothic Book"/>
                <a:cs typeface="Franklin Gothic Book"/>
              </a:rPr>
              <a:t> </a:t>
            </a:r>
            <a:r>
              <a:rPr sz="1059" dirty="0">
                <a:solidFill>
                  <a:srgbClr val="5A5B5D"/>
                </a:solidFill>
                <a:latin typeface="Franklin Gothic Book"/>
                <a:cs typeface="Franklin Gothic Book"/>
              </a:rPr>
              <a:t>use</a:t>
            </a:r>
            <a:r>
              <a:rPr sz="1059" spc="-4" dirty="0">
                <a:solidFill>
                  <a:srgbClr val="5A5B5D"/>
                </a:solidFill>
                <a:latin typeface="Franklin Gothic Book"/>
                <a:cs typeface="Franklin Gothic Book"/>
              </a:rPr>
              <a:t> </a:t>
            </a:r>
            <a:r>
              <a:rPr sz="1059" dirty="0">
                <a:solidFill>
                  <a:srgbClr val="5A5B5D"/>
                </a:solidFill>
                <a:latin typeface="Franklin Gothic Book"/>
                <a:cs typeface="Franklin Gothic Book"/>
              </a:rPr>
              <a:t>this</a:t>
            </a:r>
            <a:r>
              <a:rPr sz="1059" spc="-13" dirty="0">
                <a:solidFill>
                  <a:srgbClr val="5A5B5D"/>
                </a:solidFill>
                <a:latin typeface="Franklin Gothic Book"/>
                <a:cs typeface="Franklin Gothic Book"/>
              </a:rPr>
              <a:t> </a:t>
            </a:r>
            <a:r>
              <a:rPr sz="1059" dirty="0">
                <a:solidFill>
                  <a:srgbClr val="5A5B5D"/>
                </a:solidFill>
                <a:latin typeface="Franklin Gothic Book"/>
                <a:cs typeface="Franklin Gothic Book"/>
              </a:rPr>
              <a:t>document</a:t>
            </a:r>
            <a:r>
              <a:rPr sz="1059" spc="-4" dirty="0">
                <a:solidFill>
                  <a:srgbClr val="5A5B5D"/>
                </a:solidFill>
                <a:latin typeface="Franklin Gothic Book"/>
                <a:cs typeface="Franklin Gothic Book"/>
              </a:rPr>
              <a:t> </a:t>
            </a:r>
            <a:r>
              <a:rPr sz="1059" dirty="0">
                <a:solidFill>
                  <a:srgbClr val="5A5B5D"/>
                </a:solidFill>
                <a:latin typeface="Franklin Gothic Book"/>
                <a:cs typeface="Franklin Gothic Book"/>
              </a:rPr>
              <a:t>as</a:t>
            </a:r>
            <a:r>
              <a:rPr sz="1059" spc="-13" dirty="0">
                <a:solidFill>
                  <a:srgbClr val="5A5B5D"/>
                </a:solidFill>
                <a:latin typeface="Franklin Gothic Book"/>
                <a:cs typeface="Franklin Gothic Book"/>
              </a:rPr>
              <a:t> </a:t>
            </a:r>
            <a:r>
              <a:rPr sz="1059" dirty="0">
                <a:solidFill>
                  <a:srgbClr val="5A5B5D"/>
                </a:solidFill>
                <a:latin typeface="Franklin Gothic Book"/>
                <a:cs typeface="Franklin Gothic Book"/>
              </a:rPr>
              <a:t>a</a:t>
            </a:r>
            <a:r>
              <a:rPr sz="1059" spc="-9" dirty="0">
                <a:solidFill>
                  <a:srgbClr val="5A5B5D"/>
                </a:solidFill>
                <a:latin typeface="Franklin Gothic Book"/>
                <a:cs typeface="Franklin Gothic Book"/>
              </a:rPr>
              <a:t> </a:t>
            </a:r>
            <a:r>
              <a:rPr sz="1059" dirty="0">
                <a:solidFill>
                  <a:srgbClr val="5A5B5D"/>
                </a:solidFill>
                <a:latin typeface="Franklin Gothic Book"/>
                <a:cs typeface="Franklin Gothic Book"/>
              </a:rPr>
              <a:t>reference</a:t>
            </a:r>
            <a:r>
              <a:rPr sz="1059" spc="-4" dirty="0">
                <a:solidFill>
                  <a:srgbClr val="5A5B5D"/>
                </a:solidFill>
                <a:latin typeface="Franklin Gothic Book"/>
                <a:cs typeface="Franklin Gothic Book"/>
              </a:rPr>
              <a:t> </a:t>
            </a:r>
            <a:r>
              <a:rPr sz="1059" dirty="0">
                <a:solidFill>
                  <a:srgbClr val="5A5B5D"/>
                </a:solidFill>
                <a:latin typeface="Franklin Gothic Book"/>
                <a:cs typeface="Franklin Gothic Book"/>
              </a:rPr>
              <a:t>when</a:t>
            </a:r>
            <a:r>
              <a:rPr sz="1059" spc="-13" dirty="0">
                <a:solidFill>
                  <a:srgbClr val="5A5B5D"/>
                </a:solidFill>
                <a:latin typeface="Franklin Gothic Book"/>
                <a:cs typeface="Franklin Gothic Book"/>
              </a:rPr>
              <a:t> </a:t>
            </a:r>
            <a:r>
              <a:rPr sz="1059" dirty="0">
                <a:solidFill>
                  <a:srgbClr val="5A5B5D"/>
                </a:solidFill>
                <a:latin typeface="Franklin Gothic Book"/>
                <a:cs typeface="Franklin Gothic Book"/>
              </a:rPr>
              <a:t>scoring</a:t>
            </a:r>
            <a:r>
              <a:rPr sz="1059" spc="-4" dirty="0">
                <a:solidFill>
                  <a:srgbClr val="5A5B5D"/>
                </a:solidFill>
                <a:latin typeface="Franklin Gothic Book"/>
                <a:cs typeface="Franklin Gothic Book"/>
              </a:rPr>
              <a:t> </a:t>
            </a:r>
            <a:r>
              <a:rPr sz="1059" dirty="0">
                <a:solidFill>
                  <a:srgbClr val="5A5B5D"/>
                </a:solidFill>
                <a:latin typeface="Franklin Gothic Book"/>
                <a:cs typeface="Franklin Gothic Book"/>
              </a:rPr>
              <a:t>applications</a:t>
            </a:r>
            <a:r>
              <a:rPr sz="1059" spc="-18" dirty="0">
                <a:solidFill>
                  <a:srgbClr val="5A5B5D"/>
                </a:solidFill>
                <a:latin typeface="Franklin Gothic Book"/>
                <a:cs typeface="Franklin Gothic Book"/>
              </a:rPr>
              <a:t> </a:t>
            </a:r>
            <a:r>
              <a:rPr sz="1059" dirty="0">
                <a:solidFill>
                  <a:srgbClr val="5A5B5D"/>
                </a:solidFill>
                <a:latin typeface="Franklin Gothic Book"/>
                <a:cs typeface="Franklin Gothic Book"/>
              </a:rPr>
              <a:t>under</a:t>
            </a:r>
            <a:r>
              <a:rPr sz="1059" spc="-9" dirty="0">
                <a:solidFill>
                  <a:srgbClr val="5A5B5D"/>
                </a:solidFill>
                <a:latin typeface="Franklin Gothic Book"/>
                <a:cs typeface="Franklin Gothic Book"/>
              </a:rPr>
              <a:t> </a:t>
            </a:r>
            <a:r>
              <a:rPr sz="1059" dirty="0">
                <a:solidFill>
                  <a:srgbClr val="5A5B5D"/>
                </a:solidFill>
                <a:latin typeface="Franklin Gothic Book"/>
                <a:cs typeface="Franklin Gothic Book"/>
              </a:rPr>
              <a:t>the</a:t>
            </a:r>
            <a:r>
              <a:rPr sz="1059" spc="-4" dirty="0">
                <a:solidFill>
                  <a:srgbClr val="5A5B5D"/>
                </a:solidFill>
                <a:latin typeface="Franklin Gothic Book"/>
                <a:cs typeface="Franklin Gothic Book"/>
              </a:rPr>
              <a:t> </a:t>
            </a:r>
            <a:r>
              <a:rPr sz="1059" dirty="0">
                <a:solidFill>
                  <a:srgbClr val="5A5B5D"/>
                </a:solidFill>
                <a:latin typeface="Franklin Gothic Book"/>
                <a:cs typeface="Franklin Gothic Book"/>
              </a:rPr>
              <a:t>Nonprofit</a:t>
            </a:r>
            <a:r>
              <a:rPr sz="1059" spc="-9" dirty="0">
                <a:solidFill>
                  <a:srgbClr val="5A5B5D"/>
                </a:solidFill>
                <a:latin typeface="Franklin Gothic Book"/>
                <a:cs typeface="Franklin Gothic Book"/>
              </a:rPr>
              <a:t> </a:t>
            </a:r>
            <a:r>
              <a:rPr sz="1059" dirty="0">
                <a:solidFill>
                  <a:srgbClr val="5A5B5D"/>
                </a:solidFill>
                <a:latin typeface="Franklin Gothic Book"/>
                <a:cs typeface="Franklin Gothic Book"/>
              </a:rPr>
              <a:t>Security</a:t>
            </a:r>
            <a:r>
              <a:rPr sz="1059" spc="-13" dirty="0">
                <a:solidFill>
                  <a:srgbClr val="5A5B5D"/>
                </a:solidFill>
                <a:latin typeface="Franklin Gothic Book"/>
                <a:cs typeface="Franklin Gothic Book"/>
              </a:rPr>
              <a:t> </a:t>
            </a:r>
            <a:r>
              <a:rPr sz="1059" dirty="0">
                <a:solidFill>
                  <a:srgbClr val="5A5B5D"/>
                </a:solidFill>
                <a:latin typeface="Franklin Gothic Book"/>
                <a:cs typeface="Franklin Gothic Book"/>
              </a:rPr>
              <a:t>Grant</a:t>
            </a:r>
            <a:r>
              <a:rPr sz="1059" spc="-9" dirty="0">
                <a:solidFill>
                  <a:srgbClr val="5A5B5D"/>
                </a:solidFill>
                <a:latin typeface="Franklin Gothic Book"/>
                <a:cs typeface="Franklin Gothic Book"/>
              </a:rPr>
              <a:t> </a:t>
            </a:r>
            <a:r>
              <a:rPr sz="1059" dirty="0">
                <a:solidFill>
                  <a:srgbClr val="5A5B5D"/>
                </a:solidFill>
                <a:latin typeface="Franklin Gothic Book"/>
                <a:cs typeface="Franklin Gothic Book"/>
              </a:rPr>
              <a:t>Program</a:t>
            </a:r>
            <a:r>
              <a:rPr sz="1059" spc="-9" dirty="0">
                <a:solidFill>
                  <a:srgbClr val="5A5B5D"/>
                </a:solidFill>
                <a:latin typeface="Franklin Gothic Book"/>
                <a:cs typeface="Franklin Gothic Book"/>
              </a:rPr>
              <a:t> (NSGP).</a:t>
            </a:r>
            <a:endParaRPr sz="1059" dirty="0">
              <a:latin typeface="Franklin Gothic Book"/>
              <a:cs typeface="Franklin Gothic Book"/>
            </a:endParaRPr>
          </a:p>
        </p:txBody>
      </p:sp>
      <p:sp>
        <p:nvSpPr>
          <p:cNvPr id="20" name="object 3">
            <a:extLst>
              <a:ext uri="{FF2B5EF4-FFF2-40B4-BE49-F238E27FC236}">
                <a16:creationId xmlns:a16="http://schemas.microsoft.com/office/drawing/2014/main" id="{B993FD7C-6CFC-498E-AC65-500D10556FAD}"/>
              </a:ext>
            </a:extLst>
          </p:cNvPr>
          <p:cNvSpPr/>
          <p:nvPr/>
        </p:nvSpPr>
        <p:spPr>
          <a:xfrm flipV="1">
            <a:off x="355106" y="797716"/>
            <a:ext cx="11314176" cy="27432"/>
          </a:xfrm>
          <a:custGeom>
            <a:avLst/>
            <a:gdLst/>
            <a:ahLst/>
            <a:cxnLst/>
            <a:rect l="l" t="t" r="r" b="b"/>
            <a:pathLst>
              <a:path w="9182100" h="38100">
                <a:moveTo>
                  <a:pt x="9182100" y="0"/>
                </a:moveTo>
                <a:lnTo>
                  <a:pt x="0" y="0"/>
                </a:lnTo>
                <a:lnTo>
                  <a:pt x="0" y="38100"/>
                </a:lnTo>
                <a:lnTo>
                  <a:pt x="9182100" y="38100"/>
                </a:lnTo>
                <a:lnTo>
                  <a:pt x="9182100" y="0"/>
                </a:lnTo>
                <a:close/>
              </a:path>
            </a:pathLst>
          </a:custGeom>
          <a:solidFill>
            <a:srgbClr val="828284"/>
          </a:solidFill>
        </p:spPr>
        <p:txBody>
          <a:bodyPr wrap="square" lIns="0" tIns="0" rIns="0" bIns="0" rtlCol="0"/>
          <a:lstStyle/>
          <a:p>
            <a:endParaRPr/>
          </a:p>
        </p:txBody>
      </p:sp>
    </p:spTree>
    <p:extLst>
      <p:ext uri="{BB962C8B-B14F-4D97-AF65-F5344CB8AC3E}">
        <p14:creationId xmlns:p14="http://schemas.microsoft.com/office/powerpoint/2010/main" val="1986690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50015E-2431-4DE2-BE1C-291C3FA46A83}"/>
              </a:ext>
            </a:extLst>
          </p:cNvPr>
          <p:cNvSpPr>
            <a:spLocks noGrp="1"/>
          </p:cNvSpPr>
          <p:nvPr>
            <p:ph type="ftr" sz="quarter" idx="11"/>
          </p:nvPr>
        </p:nvSpPr>
        <p:spPr/>
        <p:txBody>
          <a:bodyPr/>
          <a:lstStyle/>
          <a:p>
            <a:r>
              <a:rPr lang="en-US"/>
              <a:t>Federal Emergency Management Agency</a:t>
            </a:r>
          </a:p>
        </p:txBody>
      </p:sp>
      <p:sp>
        <p:nvSpPr>
          <p:cNvPr id="5" name="Slide Number Placeholder 4">
            <a:extLst>
              <a:ext uri="{FF2B5EF4-FFF2-40B4-BE49-F238E27FC236}">
                <a16:creationId xmlns:a16="http://schemas.microsoft.com/office/drawing/2014/main" id="{A16EBD36-4652-4521-A00A-7B6C4813AF90}"/>
              </a:ext>
            </a:extLst>
          </p:cNvPr>
          <p:cNvSpPr>
            <a:spLocks noGrp="1"/>
          </p:cNvSpPr>
          <p:nvPr>
            <p:ph type="sldNum" sz="quarter" idx="12"/>
          </p:nvPr>
        </p:nvSpPr>
        <p:spPr/>
        <p:txBody>
          <a:bodyPr/>
          <a:lstStyle/>
          <a:p>
            <a:fld id="{8FCC257D-A786-9244-9E17-CE618C8B9275}" type="slidenum">
              <a:rPr lang="en-US" smtClean="0"/>
              <a:pPr/>
              <a:t>34</a:t>
            </a:fld>
            <a:endParaRPr lang="en-US"/>
          </a:p>
        </p:txBody>
      </p:sp>
      <p:graphicFrame>
        <p:nvGraphicFramePr>
          <p:cNvPr id="13" name="Table 12">
            <a:extLst>
              <a:ext uri="{FF2B5EF4-FFF2-40B4-BE49-F238E27FC236}">
                <a16:creationId xmlns:a16="http://schemas.microsoft.com/office/drawing/2014/main" id="{22D555C7-2007-48D6-9EF6-AE4EF91B0929}"/>
              </a:ext>
            </a:extLst>
          </p:cNvPr>
          <p:cNvGraphicFramePr>
            <a:graphicFrameLocks noGrp="1"/>
          </p:cNvGraphicFramePr>
          <p:nvPr>
            <p:extLst>
              <p:ext uri="{D42A27DB-BD31-4B8C-83A1-F6EECF244321}">
                <p14:modId xmlns:p14="http://schemas.microsoft.com/office/powerpoint/2010/main" val="2396050090"/>
              </p:ext>
            </p:extLst>
          </p:nvPr>
        </p:nvGraphicFramePr>
        <p:xfrm>
          <a:off x="328611" y="304793"/>
          <a:ext cx="11534778" cy="5340793"/>
        </p:xfrm>
        <a:graphic>
          <a:graphicData uri="http://schemas.openxmlformats.org/drawingml/2006/table">
            <a:tbl>
              <a:tblPr firstRow="1" firstCol="1" bandRow="1"/>
              <a:tblGrid>
                <a:gridCol w="363200">
                  <a:extLst>
                    <a:ext uri="{9D8B030D-6E8A-4147-A177-3AD203B41FA5}">
                      <a16:colId xmlns:a16="http://schemas.microsoft.com/office/drawing/2014/main" val="1623523006"/>
                    </a:ext>
                  </a:extLst>
                </a:gridCol>
                <a:gridCol w="1589835">
                  <a:extLst>
                    <a:ext uri="{9D8B030D-6E8A-4147-A177-3AD203B41FA5}">
                      <a16:colId xmlns:a16="http://schemas.microsoft.com/office/drawing/2014/main" val="2386532054"/>
                    </a:ext>
                  </a:extLst>
                </a:gridCol>
                <a:gridCol w="2987040">
                  <a:extLst>
                    <a:ext uri="{9D8B030D-6E8A-4147-A177-3AD203B41FA5}">
                      <a16:colId xmlns:a16="http://schemas.microsoft.com/office/drawing/2014/main" val="859002150"/>
                    </a:ext>
                  </a:extLst>
                </a:gridCol>
                <a:gridCol w="383177">
                  <a:extLst>
                    <a:ext uri="{9D8B030D-6E8A-4147-A177-3AD203B41FA5}">
                      <a16:colId xmlns:a16="http://schemas.microsoft.com/office/drawing/2014/main" val="915128501"/>
                    </a:ext>
                  </a:extLst>
                </a:gridCol>
                <a:gridCol w="6211526">
                  <a:extLst>
                    <a:ext uri="{9D8B030D-6E8A-4147-A177-3AD203B41FA5}">
                      <a16:colId xmlns:a16="http://schemas.microsoft.com/office/drawing/2014/main" val="971734030"/>
                    </a:ext>
                  </a:extLst>
                </a:gridCol>
              </a:tblGrid>
              <a:tr h="190078">
                <a:tc gridSpan="5">
                  <a:txBody>
                    <a:bodyPr/>
                    <a:lstStyle/>
                    <a:p>
                      <a:pPr marL="0" marR="0" algn="ctr">
                        <a:lnSpc>
                          <a:spcPct val="107000"/>
                        </a:lnSpc>
                        <a:spcBef>
                          <a:spcPts val="0"/>
                        </a:spcBef>
                        <a:spcAft>
                          <a:spcPts val="0"/>
                        </a:spcAft>
                      </a:pPr>
                      <a:r>
                        <a:rPr lang="en-US" sz="12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III - Risk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6734364"/>
                  </a:ext>
                </a:extLst>
              </a:tr>
              <a:tr h="158334">
                <a:tc gridSpan="2">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Question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lnL w="28575" cap="flat" cmpd="sng" algn="ctr">
                      <a:solidFill>
                        <a:schemeClr val="tx1"/>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Criteria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Score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Explanations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extLst>
                  <a:ext uri="{0D108BD9-81ED-4DB2-BD59-A6C34878D82A}">
                    <a16:rowId xmlns:a16="http://schemas.microsoft.com/office/drawing/2014/main" val="1572256773"/>
                  </a:ext>
                </a:extLst>
              </a:tr>
              <a:tr h="298733">
                <a:tc rowSpan="6">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28575" cap="flat" cmpd="sng" algn="ctr">
                      <a:solidFill>
                        <a:schemeClr val="tx1"/>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rgbClr val="5B9BD5"/>
                    </a:solidFill>
                  </a:tcPr>
                </a:tc>
                <a:tc rowSpan="6">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the applicant discuss specific threats or attacks against the nonprofit organization or closely related organization?</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rowSpan="6">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To substantiate the applicant’s risk to a terrorist or other extremist attack, applicants may describe incidents that have occurred at or threats that have been made to their organization. Applicants may also draw from incidents that have occurred at closely related/similar organizations either domestically or internationally; the applicant should make the connection that they are at risk for the same reasons. Local crimes such as burglary, theft, or vandalism without a terrorism, extremism, or hate-related nexus may provide context justification for NSGP funding.</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not discuss specific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threats or attacks against the organization or a closely related organization.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609765958"/>
                  </a:ext>
                </a:extLst>
              </a:tr>
              <a:tr h="2994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minimal discussion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threats or attacks against the organization or a closely related organization.</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984879695"/>
                  </a:ext>
                </a:extLst>
              </a:tr>
              <a:tr h="2994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poor discussion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threats or attacks against the organization or a closely related organization.</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378653075"/>
                  </a:ext>
                </a:extLst>
              </a:tr>
              <a:tr h="2994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adequate discussion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threats or attacks against the organization or a closely related organization.</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126882601"/>
                  </a:ext>
                </a:extLst>
              </a:tr>
              <a:tr h="2994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good discussion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threats or attacks against the organization or a closely related organization.</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844253562"/>
                  </a:ext>
                </a:extLst>
              </a:tr>
              <a:tr h="30021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multiple, detailed, and specific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threats or attacks against the organization or a closely related organization.</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rgbClr val="EDF1F9"/>
                    </a:solidFill>
                  </a:tcPr>
                </a:tc>
                <a:extLst>
                  <a:ext uri="{0D108BD9-81ED-4DB2-BD59-A6C34878D82A}">
                    <a16:rowId xmlns:a16="http://schemas.microsoft.com/office/drawing/2014/main" val="781132894"/>
                  </a:ext>
                </a:extLst>
              </a:tr>
              <a:tr h="232166">
                <a:tc rowSpan="6">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28575" cap="flat" cmpd="sng" algn="ctr">
                      <a:solidFill>
                        <a:schemeClr val="tx1"/>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rgbClr val="5B9BD5"/>
                    </a:solidFill>
                  </a:tcPr>
                </a:tc>
                <a:tc rowSpan="6">
                  <a:txBody>
                    <a:bodyPr/>
                    <a:lstStyle/>
                    <a:p>
                      <a:pPr marL="0" marR="0">
                        <a:lnSpc>
                          <a:spcPct val="100000"/>
                        </a:lnSpc>
                        <a:spcBef>
                          <a:spcPts val="0"/>
                        </a:spcBef>
                        <a:spcAft>
                          <a:spcPts val="0"/>
                        </a:spcAft>
                      </a:pPr>
                      <a:r>
                        <a:rPr lang="en-US" sz="1000" b="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In considering vulnerabilities, how well did the applicant describe the organization's susceptibility to destruction, incapacitation, or exploitation by a terrorist or other extremist attack?</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rowSpan="6">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Applicants must provide a clear description of findings from a completed vulnerability assessment.</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not discuss or describe</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 the organization’s susceptibility to attack.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850796512"/>
                  </a:ext>
                </a:extLst>
              </a:tr>
              <a:tr h="2321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minimal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organization’s susceptibility to attack.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1179283252"/>
                  </a:ext>
                </a:extLst>
              </a:tr>
              <a:tr h="2321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poor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organization’s susceptibility to attack.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660746658"/>
                  </a:ext>
                </a:extLst>
              </a:tr>
              <a:tr h="2321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adequate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organization’s susceptibility to attack.</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457409172"/>
                  </a:ext>
                </a:extLst>
              </a:tr>
              <a:tr h="2321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good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organization’s susceptibility to attack.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42520282"/>
                  </a:ext>
                </a:extLst>
              </a:tr>
              <a:tr h="2321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clear, relevant, and compelling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organization’s susceptibility.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rgbClr val="EDF1F9"/>
                    </a:solidFill>
                  </a:tcPr>
                </a:tc>
                <a:extLst>
                  <a:ext uri="{0D108BD9-81ED-4DB2-BD59-A6C34878D82A}">
                    <a16:rowId xmlns:a16="http://schemas.microsoft.com/office/drawing/2014/main" val="618321943"/>
                  </a:ext>
                </a:extLst>
              </a:tr>
              <a:tr h="293157">
                <a:tc rowSpan="6">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28575" cap="flat" cmpd="sng" algn="ctr">
                      <a:solidFill>
                        <a:schemeClr val="tx1"/>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5B9BD5"/>
                    </a:solidFill>
                  </a:tcPr>
                </a:tc>
                <a:tc rowSpan="6">
                  <a:txBody>
                    <a:bodyPr/>
                    <a:lstStyle/>
                    <a:p>
                      <a:pPr marL="0" marR="0">
                        <a:lnSpc>
                          <a:spcPct val="100000"/>
                        </a:lnSpc>
                        <a:spcBef>
                          <a:spcPts val="0"/>
                        </a:spcBef>
                        <a:spcAft>
                          <a:spcPts val="0"/>
                        </a:spcAft>
                      </a:pPr>
                      <a:r>
                        <a:rPr lang="en-US" sz="1000" b="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In considering potential consequences, how well did the applicant address potential negative effects on the organization's asset, system, and/or network if damaged, destroyed, or disrupted by a terrorist or other extremist attack?</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6">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Applicants should describe how an attack would impact them, the community served, and if possible/applicable, beyond the immediate individuals served (nearby critical infrastructure, businesses, transportation, schools, etc.).</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not discuss or describe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potential negative consequences the organization may face.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311853981"/>
                  </a:ext>
                </a:extLst>
              </a:tr>
              <a:tr h="29315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minimal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potential negative consequences the organization may face.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535054360"/>
                  </a:ext>
                </a:extLst>
              </a:tr>
              <a:tr h="29315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poor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potential negative consequences the organization may face.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194128318"/>
                  </a:ext>
                </a:extLst>
              </a:tr>
              <a:tr h="29315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adequate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potential negative consequences the organization may face.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1914809265"/>
                  </a:ext>
                </a:extLst>
              </a:tr>
              <a:tr h="29315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good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potential negative consequences the organization may face.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789639792"/>
                  </a:ext>
                </a:extLst>
              </a:tr>
              <a:tr h="29947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0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0312" marR="20312"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a clear, relevant, and compelling description</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 of the potential negative consequences the organization may face.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9CC2E5"/>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DF1F9"/>
                    </a:solidFill>
                  </a:tcPr>
                </a:tc>
                <a:extLst>
                  <a:ext uri="{0D108BD9-81ED-4DB2-BD59-A6C34878D82A}">
                    <a16:rowId xmlns:a16="http://schemas.microsoft.com/office/drawing/2014/main" val="3250547310"/>
                  </a:ext>
                </a:extLst>
              </a:tr>
            </a:tbl>
          </a:graphicData>
        </a:graphic>
      </p:graphicFrame>
    </p:spTree>
    <p:extLst>
      <p:ext uri="{BB962C8B-B14F-4D97-AF65-F5344CB8AC3E}">
        <p14:creationId xmlns:p14="http://schemas.microsoft.com/office/powerpoint/2010/main" val="1074350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50015E-2431-4DE2-BE1C-291C3FA46A83}"/>
              </a:ext>
            </a:extLst>
          </p:cNvPr>
          <p:cNvSpPr>
            <a:spLocks noGrp="1"/>
          </p:cNvSpPr>
          <p:nvPr>
            <p:ph type="ftr" sz="quarter" idx="11"/>
          </p:nvPr>
        </p:nvSpPr>
        <p:spPr/>
        <p:txBody>
          <a:bodyPr/>
          <a:lstStyle/>
          <a:p>
            <a:r>
              <a:rPr lang="en-US"/>
              <a:t>Federal Emergency Management Agency</a:t>
            </a:r>
          </a:p>
        </p:txBody>
      </p:sp>
      <p:sp>
        <p:nvSpPr>
          <p:cNvPr id="5" name="Slide Number Placeholder 4">
            <a:extLst>
              <a:ext uri="{FF2B5EF4-FFF2-40B4-BE49-F238E27FC236}">
                <a16:creationId xmlns:a16="http://schemas.microsoft.com/office/drawing/2014/main" id="{A16EBD36-4652-4521-A00A-7B6C4813AF90}"/>
              </a:ext>
            </a:extLst>
          </p:cNvPr>
          <p:cNvSpPr>
            <a:spLocks noGrp="1"/>
          </p:cNvSpPr>
          <p:nvPr>
            <p:ph type="sldNum" sz="quarter" idx="12"/>
          </p:nvPr>
        </p:nvSpPr>
        <p:spPr/>
        <p:txBody>
          <a:bodyPr/>
          <a:lstStyle/>
          <a:p>
            <a:fld id="{8FCC257D-A786-9244-9E17-CE618C8B9275}" type="slidenum">
              <a:rPr lang="en-US" smtClean="0"/>
              <a:pPr/>
              <a:t>35</a:t>
            </a:fld>
            <a:endParaRPr lang="en-US"/>
          </a:p>
        </p:txBody>
      </p:sp>
      <p:graphicFrame>
        <p:nvGraphicFramePr>
          <p:cNvPr id="14" name="Table 13">
            <a:extLst>
              <a:ext uri="{FF2B5EF4-FFF2-40B4-BE49-F238E27FC236}">
                <a16:creationId xmlns:a16="http://schemas.microsoft.com/office/drawing/2014/main" id="{52451E96-CE72-44AD-A0B7-DAA8603101E6}"/>
              </a:ext>
            </a:extLst>
          </p:cNvPr>
          <p:cNvGraphicFramePr>
            <a:graphicFrameLocks noGrp="1"/>
          </p:cNvGraphicFramePr>
          <p:nvPr>
            <p:extLst>
              <p:ext uri="{D42A27DB-BD31-4B8C-83A1-F6EECF244321}">
                <p14:modId xmlns:p14="http://schemas.microsoft.com/office/powerpoint/2010/main" val="433802728"/>
              </p:ext>
            </p:extLst>
          </p:nvPr>
        </p:nvGraphicFramePr>
        <p:xfrm>
          <a:off x="340086" y="319084"/>
          <a:ext cx="11566164" cy="3912441"/>
        </p:xfrm>
        <a:graphic>
          <a:graphicData uri="http://schemas.openxmlformats.org/drawingml/2006/table">
            <a:tbl>
              <a:tblPr firstRow="1" firstCol="1" bandRow="1"/>
              <a:tblGrid>
                <a:gridCol w="401103">
                  <a:extLst>
                    <a:ext uri="{9D8B030D-6E8A-4147-A177-3AD203B41FA5}">
                      <a16:colId xmlns:a16="http://schemas.microsoft.com/office/drawing/2014/main" val="1082984207"/>
                    </a:ext>
                  </a:extLst>
                </a:gridCol>
                <a:gridCol w="1684877">
                  <a:extLst>
                    <a:ext uri="{9D8B030D-6E8A-4147-A177-3AD203B41FA5}">
                      <a16:colId xmlns:a16="http://schemas.microsoft.com/office/drawing/2014/main" val="2607147256"/>
                    </a:ext>
                  </a:extLst>
                </a:gridCol>
                <a:gridCol w="2015295">
                  <a:extLst>
                    <a:ext uri="{9D8B030D-6E8A-4147-A177-3AD203B41FA5}">
                      <a16:colId xmlns:a16="http://schemas.microsoft.com/office/drawing/2014/main" val="1100653965"/>
                    </a:ext>
                  </a:extLst>
                </a:gridCol>
                <a:gridCol w="398805">
                  <a:extLst>
                    <a:ext uri="{9D8B030D-6E8A-4147-A177-3AD203B41FA5}">
                      <a16:colId xmlns:a16="http://schemas.microsoft.com/office/drawing/2014/main" val="144593839"/>
                    </a:ext>
                  </a:extLst>
                </a:gridCol>
                <a:gridCol w="7066084">
                  <a:extLst>
                    <a:ext uri="{9D8B030D-6E8A-4147-A177-3AD203B41FA5}">
                      <a16:colId xmlns:a16="http://schemas.microsoft.com/office/drawing/2014/main" val="458294803"/>
                    </a:ext>
                  </a:extLst>
                </a:gridCol>
              </a:tblGrid>
              <a:tr h="191035">
                <a:tc gridSpan="5">
                  <a:txBody>
                    <a:bodyPr/>
                    <a:lstStyle/>
                    <a:p>
                      <a:pPr marL="0" marR="0" algn="ctr">
                        <a:lnSpc>
                          <a:spcPct val="107000"/>
                        </a:lnSpc>
                        <a:spcBef>
                          <a:spcPts val="0"/>
                        </a:spcBef>
                        <a:spcAft>
                          <a:spcPts val="0"/>
                        </a:spcAft>
                      </a:pPr>
                      <a:r>
                        <a:rPr lang="en-US" sz="12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IV – Facility Hardening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7042527"/>
                  </a:ext>
                </a:extLst>
              </a:tr>
              <a:tr h="159130">
                <a:tc gridSpan="2">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Question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Criteria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Score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Explanations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extLst>
                  <a:ext uri="{0D108BD9-81ED-4DB2-BD59-A6C34878D82A}">
                    <a16:rowId xmlns:a16="http://schemas.microsoft.com/office/drawing/2014/main" val="367820965"/>
                  </a:ext>
                </a:extLst>
              </a:tr>
              <a:tr h="352317">
                <a:tc rowSpan="4">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5B9BD5"/>
                    </a:solidFill>
                  </a:tcPr>
                </a:tc>
                <a:tc rowSpan="4">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How well does the applicant describe the proposed facility hardening activities, projects, and/or equipment and relate their proposals to the vulnerabilities described in Question 6?</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rowSpan="4">
                  <a:txBody>
                    <a:bodyPr/>
                    <a:lstStyle/>
                    <a:p>
                      <a:pPr marL="0" marR="0">
                        <a:lnSpc>
                          <a:spcPct val="100000"/>
                        </a:lnSpc>
                        <a:spcBef>
                          <a:spcPts val="0"/>
                        </a:spcBef>
                        <a:spcAft>
                          <a:spcPts val="0"/>
                        </a:spcAft>
                      </a:pPr>
                      <a:r>
                        <a:rPr lang="en-US" sz="1000" b="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In narrative form in Section IV-A, applicants must clearly explain what the proposed activities, projects, and/or equipment are, identify their estimated cost, and describe how they will mitigate or address vulnerabilities identified in the vulnerability assessment in Section III (Question 6).</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not propose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facility hardening or the proposals do not mitigate identified risk(s) and/or vulnerabilities.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085539239"/>
                  </a:ext>
                </a:extLst>
              </a:tr>
              <a:tr h="3523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Proposed activities, projects, or equipment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may provide minimal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facility hardening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or are only minimally related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to some of the identified risk(s) and/or vulnerabilities.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4192287500"/>
                  </a:ext>
                </a:extLst>
              </a:tr>
              <a:tr h="3523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Proposed facility hardening activities, projects, or equipment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would likely mitigate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identified risk(s) and/or vulnerabilities.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584368417"/>
                  </a:ext>
                </a:extLst>
              </a:tr>
              <a:tr h="35231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Proposed facility hardening activities, projects, or equipment are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clearly aligned with and effectively mitigate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identified risk(s) and/or vulnerabilities.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73036626"/>
                  </a:ext>
                </a:extLst>
              </a:tr>
              <a:tr h="313172">
                <a:tc rowSpan="4">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5B9BD5"/>
                    </a:solidFill>
                  </a:tcPr>
                </a:tc>
                <a:tc rowSpan="4">
                  <a:txBody>
                    <a:bodyPr/>
                    <a:lstStyle/>
                    <a:p>
                      <a:pPr marL="0" marR="0">
                        <a:lnSpc>
                          <a:spcPct val="100000"/>
                        </a:lnSpc>
                        <a:spcBef>
                          <a:spcPts val="0"/>
                        </a:spcBef>
                        <a:spcAft>
                          <a:spcPts val="0"/>
                        </a:spcAft>
                      </a:pPr>
                      <a:r>
                        <a:rPr lang="en-US" sz="1000" b="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the applicant's proposed facility hardening activity focus on the prevention of and/or protection against the risk of a terrorist or other extremist attack?</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rowSpan="4">
                  <a:txBody>
                    <a:bodyPr/>
                    <a:lstStyle/>
                    <a:p>
                      <a:pPr marL="0" marR="0">
                        <a:lnSpc>
                          <a:spcPct val="100000"/>
                        </a:lnSpc>
                        <a:spcBef>
                          <a:spcPts val="0"/>
                        </a:spcBef>
                        <a:spcAft>
                          <a:spcPts val="0"/>
                        </a:spcAft>
                      </a:pPr>
                      <a:r>
                        <a:rPr lang="en-US" sz="1000" b="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proposed activities, projects, and equipment should directly tie to the prevention of and/or protection against the risk of terrorist or other extremist attacks. </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proposed facility hardening activities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do not focus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on the prevention of and/or protection against the risk of terrorist or other extremist attacks.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673009776"/>
                  </a:ext>
                </a:extLst>
              </a:tr>
              <a:tr h="3131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proposed facility hardening activities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are somewhat focused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on the prevention of and/or protection against the risk of terrorist or other extremist attacks.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912872954"/>
                  </a:ext>
                </a:extLst>
              </a:tr>
              <a:tr h="3131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proposed facility hardening activities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are adequately focused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on the prevention of and/or protection against the risk of terrorist or other extremist attacks.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434754653"/>
                  </a:ext>
                </a:extLst>
              </a:tr>
              <a:tr h="3131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proposed facility hardening activities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are clearly and effectively focused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on the prevention of and/or protection against the risk of terrorist or other extremist attacks.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70061762"/>
                  </a:ext>
                </a:extLst>
              </a:tr>
              <a:tr h="225080">
                <a:tc rowSpan="4">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B9BD5"/>
                    </a:solidFill>
                  </a:tcPr>
                </a:tc>
                <a:tc rowSpan="4">
                  <a:txBody>
                    <a:bodyPr/>
                    <a:lstStyle/>
                    <a:p>
                      <a:pPr marL="0" marR="0">
                        <a:lnSpc>
                          <a:spcPct val="100000"/>
                        </a:lnSpc>
                        <a:spcBef>
                          <a:spcPts val="0"/>
                        </a:spcBef>
                        <a:spcAft>
                          <a:spcPts val="0"/>
                        </a:spcAft>
                      </a:pPr>
                      <a:r>
                        <a:rPr lang="en-US" sz="1000" b="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Are all proposed equipment, activities, and/or projects tied to a vulnerability that it could reasonably address/mitigate?</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4">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proposed equipment, activities, and/or projects should mitigate/address the vulnerability tied to it in the Section IV-B table.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No vulnerabilities are listed</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 and/or the proposed equipment, activities, or projects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do not address listed vulnerabilities</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35519785"/>
                  </a:ext>
                </a:extLst>
              </a:tr>
              <a:tr h="2250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proposed equipment/activities/projects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are somewhat reasonable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to address the listed vulnerability.</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1709344131"/>
                  </a:ext>
                </a:extLst>
              </a:tr>
              <a:tr h="2250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proposed equipment/activities/projects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are mostly reasonable to address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listed vulnerability.</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336788179"/>
                  </a:ext>
                </a:extLst>
              </a:tr>
              <a:tr h="2250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48" marR="2854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proposed equipment/activities/projects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effectively address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listed vulnerability.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F1F9"/>
                    </a:solidFill>
                  </a:tcPr>
                </a:tc>
                <a:extLst>
                  <a:ext uri="{0D108BD9-81ED-4DB2-BD59-A6C34878D82A}">
                    <a16:rowId xmlns:a16="http://schemas.microsoft.com/office/drawing/2014/main" val="281825651"/>
                  </a:ext>
                </a:extLst>
              </a:tr>
            </a:tbl>
          </a:graphicData>
        </a:graphic>
      </p:graphicFrame>
    </p:spTree>
    <p:extLst>
      <p:ext uri="{BB962C8B-B14F-4D97-AF65-F5344CB8AC3E}">
        <p14:creationId xmlns:p14="http://schemas.microsoft.com/office/powerpoint/2010/main" val="167890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50015E-2431-4DE2-BE1C-291C3FA46A83}"/>
              </a:ext>
            </a:extLst>
          </p:cNvPr>
          <p:cNvSpPr>
            <a:spLocks noGrp="1"/>
          </p:cNvSpPr>
          <p:nvPr>
            <p:ph type="ftr" sz="quarter" idx="11"/>
          </p:nvPr>
        </p:nvSpPr>
        <p:spPr/>
        <p:txBody>
          <a:bodyPr/>
          <a:lstStyle/>
          <a:p>
            <a:r>
              <a:rPr lang="en-US"/>
              <a:t>Federal Emergency Management Agency</a:t>
            </a:r>
          </a:p>
        </p:txBody>
      </p:sp>
      <p:sp>
        <p:nvSpPr>
          <p:cNvPr id="5" name="Slide Number Placeholder 4">
            <a:extLst>
              <a:ext uri="{FF2B5EF4-FFF2-40B4-BE49-F238E27FC236}">
                <a16:creationId xmlns:a16="http://schemas.microsoft.com/office/drawing/2014/main" id="{A16EBD36-4652-4521-A00A-7B6C4813AF90}"/>
              </a:ext>
            </a:extLst>
          </p:cNvPr>
          <p:cNvSpPr>
            <a:spLocks noGrp="1"/>
          </p:cNvSpPr>
          <p:nvPr>
            <p:ph type="sldNum" sz="quarter" idx="12"/>
          </p:nvPr>
        </p:nvSpPr>
        <p:spPr/>
        <p:txBody>
          <a:bodyPr/>
          <a:lstStyle/>
          <a:p>
            <a:fld id="{8FCC257D-A786-9244-9E17-CE618C8B9275}" type="slidenum">
              <a:rPr lang="en-US" smtClean="0"/>
              <a:pPr/>
              <a:t>36</a:t>
            </a:fld>
            <a:endParaRPr lang="en-US"/>
          </a:p>
        </p:txBody>
      </p:sp>
      <p:graphicFrame>
        <p:nvGraphicFramePr>
          <p:cNvPr id="15" name="Table 14">
            <a:extLst>
              <a:ext uri="{FF2B5EF4-FFF2-40B4-BE49-F238E27FC236}">
                <a16:creationId xmlns:a16="http://schemas.microsoft.com/office/drawing/2014/main" id="{2A265D5E-60A0-49E6-9BE9-4B72EC2DDD3D}"/>
              </a:ext>
            </a:extLst>
          </p:cNvPr>
          <p:cNvGraphicFramePr>
            <a:graphicFrameLocks noGrp="1"/>
          </p:cNvGraphicFramePr>
          <p:nvPr>
            <p:extLst>
              <p:ext uri="{D42A27DB-BD31-4B8C-83A1-F6EECF244321}">
                <p14:modId xmlns:p14="http://schemas.microsoft.com/office/powerpoint/2010/main" val="3248890324"/>
              </p:ext>
            </p:extLst>
          </p:nvPr>
        </p:nvGraphicFramePr>
        <p:xfrm>
          <a:off x="347386" y="331423"/>
          <a:ext cx="11463613" cy="4426140"/>
        </p:xfrm>
        <a:graphic>
          <a:graphicData uri="http://schemas.openxmlformats.org/drawingml/2006/table">
            <a:tbl>
              <a:tblPr firstRow="1" firstCol="1" bandRow="1"/>
              <a:tblGrid>
                <a:gridCol w="392664">
                  <a:extLst>
                    <a:ext uri="{9D8B030D-6E8A-4147-A177-3AD203B41FA5}">
                      <a16:colId xmlns:a16="http://schemas.microsoft.com/office/drawing/2014/main" val="2532052795"/>
                    </a:ext>
                  </a:extLst>
                </a:gridCol>
                <a:gridCol w="1984100">
                  <a:extLst>
                    <a:ext uri="{9D8B030D-6E8A-4147-A177-3AD203B41FA5}">
                      <a16:colId xmlns:a16="http://schemas.microsoft.com/office/drawing/2014/main" val="4224791086"/>
                    </a:ext>
                  </a:extLst>
                </a:gridCol>
                <a:gridCol w="2286000">
                  <a:extLst>
                    <a:ext uri="{9D8B030D-6E8A-4147-A177-3AD203B41FA5}">
                      <a16:colId xmlns:a16="http://schemas.microsoft.com/office/drawing/2014/main" val="3061682788"/>
                    </a:ext>
                  </a:extLst>
                </a:gridCol>
                <a:gridCol w="619125">
                  <a:extLst>
                    <a:ext uri="{9D8B030D-6E8A-4147-A177-3AD203B41FA5}">
                      <a16:colId xmlns:a16="http://schemas.microsoft.com/office/drawing/2014/main" val="3863439963"/>
                    </a:ext>
                  </a:extLst>
                </a:gridCol>
                <a:gridCol w="6181724">
                  <a:extLst>
                    <a:ext uri="{9D8B030D-6E8A-4147-A177-3AD203B41FA5}">
                      <a16:colId xmlns:a16="http://schemas.microsoft.com/office/drawing/2014/main" val="898280004"/>
                    </a:ext>
                  </a:extLst>
                </a:gridCol>
              </a:tblGrid>
              <a:tr h="159696">
                <a:tc gridSpan="5">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V – Milestones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lnL w="19050" cap="flat" cmpd="sng" algn="ctr">
                      <a:solidFill>
                        <a:srgbClr val="000000"/>
                      </a:solidFill>
                      <a:prstDash val="solid"/>
                      <a:round/>
                      <a:headEnd type="none" w="med" len="med"/>
                      <a:tailEnd type="none" w="med" len="med"/>
                    </a:lnL>
                  </a:tcPr>
                </a:tc>
                <a:tc hMerge="1">
                  <a:txBody>
                    <a:bodyPr/>
                    <a:lstStyle/>
                    <a:p>
                      <a:endParaRPr lang="en-US"/>
                    </a:p>
                  </a:txBody>
                  <a:tcPr>
                    <a:lnL w="19050" cap="flat" cmpd="sng" algn="ctr">
                      <a:solidFill>
                        <a:srgbClr val="000000"/>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46418365"/>
                  </a:ext>
                </a:extLst>
              </a:tr>
              <a:tr h="159696">
                <a:tc gridSpan="2">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Question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Criteria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Score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Explanations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extLst>
                  <a:ext uri="{0D108BD9-81ED-4DB2-BD59-A6C34878D82A}">
                    <a16:rowId xmlns:a16="http://schemas.microsoft.com/office/drawing/2014/main" val="3481737544"/>
                  </a:ext>
                </a:extLst>
              </a:tr>
              <a:tr h="335280">
                <a:tc rowSpan="4">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5B9BD5"/>
                    </a:solidFill>
                  </a:tcPr>
                </a:tc>
                <a:tc rowSpan="4">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How well did the applicant describe the milestones and the associated key activities that lead to the milestone event over the NSGP period of performance?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rowSpan="4">
                  <a:txBody>
                    <a:bodyPr/>
                    <a:lstStyle/>
                    <a:p>
                      <a:pPr marL="0" marR="0">
                        <a:lnSpc>
                          <a:spcPct val="100000"/>
                        </a:lnSpc>
                        <a:spcBef>
                          <a:spcPts val="0"/>
                        </a:spcBef>
                        <a:spcAft>
                          <a:spcPts val="0"/>
                        </a:spcAft>
                      </a:pPr>
                      <a:r>
                        <a:rPr lang="en-US" sz="1000" b="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should describe the milestones needed to accomplish the goals of the NSGP funding and should include the key activities that will be necessary to accomplish those milestones.</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1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not provide </a:t>
                      </a: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information on milestones and associated key activities.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989692929"/>
                  </a:ext>
                </a:extLst>
              </a:tr>
              <a:tr h="3352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1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some description </a:t>
                      </a: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milestone events and the associated key activities over the NSGP POP.</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579772062"/>
                  </a:ext>
                </a:extLst>
              </a:tr>
              <a:tr h="3352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1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adequate description </a:t>
                      </a: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milestone events and the associated key activities over the NSGP POP.</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202153"/>
                  </a:ext>
                </a:extLst>
              </a:tr>
              <a:tr h="3352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1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fully and effectively described </a:t>
                      </a: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milestone events and the associated key activities over the NSGP POP.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905736672"/>
                  </a:ext>
                </a:extLst>
              </a:tr>
              <a:tr h="457200">
                <a:tc rowSpan="3">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B9BD5"/>
                    </a:solidFill>
                  </a:tcPr>
                </a:tc>
                <a:tc rowSpan="3">
                  <a:txBody>
                    <a:bodyPr/>
                    <a:lstStyle/>
                    <a:p>
                      <a:pPr marL="0" marR="0">
                        <a:lnSpc>
                          <a:spcPct val="100000"/>
                        </a:lnSpc>
                        <a:spcBef>
                          <a:spcPts val="0"/>
                        </a:spcBef>
                        <a:spcAft>
                          <a:spcPts val="0"/>
                        </a:spcAft>
                      </a:pPr>
                      <a:r>
                        <a:rPr lang="en-US" sz="1000" b="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the applicant include milestones and associated key activities that are feasible over the NSGP period of performance?</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Milestones should be realistic, potentially include the entire period of performance (36 mo.), be inclusive of all proposed activities, and consider the Environmental Planning and Historic Preservation review process. Milestones should not exceed 36 months and should not begin prior to the Period of Performance.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1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not include </a:t>
                      </a: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milestones and key activities that are feasible over the NSGP POP. </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967790246"/>
                  </a:ext>
                </a:extLst>
              </a:tr>
              <a:tr h="4572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included milestones and key activities that are </a:t>
                      </a:r>
                      <a:r>
                        <a:rPr lang="en-US" sz="11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somewhat feasible </a:t>
                      </a: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over the NSGP POP.</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777913268"/>
                  </a:ext>
                </a:extLst>
              </a:tr>
              <a:tr h="4572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included milestones and key activities that </a:t>
                      </a:r>
                      <a:r>
                        <a:rPr lang="en-US" sz="11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are feasible </a:t>
                      </a:r>
                      <a:r>
                        <a:rPr lang="en-US" sz="11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over the NSGP POP.</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1819497"/>
                  </a:ext>
                </a:extLst>
              </a:tr>
              <a:tr h="159696">
                <a:tc gridSpan="5">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VI – Project Management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hMerge="1">
                  <a:txBody>
                    <a:bodyPr/>
                    <a:lstStyle/>
                    <a:p>
                      <a:endParaRPr lang="en-US"/>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365238782"/>
                  </a:ext>
                </a:extLst>
              </a:tr>
              <a:tr h="159696">
                <a:tc gridSpan="2">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Question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Criteria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Score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Explanations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extLst>
                  <a:ext uri="{0D108BD9-81ED-4DB2-BD59-A6C34878D82A}">
                    <a16:rowId xmlns:a16="http://schemas.microsoft.com/office/drawing/2014/main" val="3707034360"/>
                  </a:ext>
                </a:extLst>
              </a:tr>
              <a:tr h="358212">
                <a:tc rowSpan="3">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B9BD5"/>
                    </a:solidFill>
                  </a:tcPr>
                </a:tc>
                <a:tc rowSpan="3">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How well did the applicant justify the effectiveness of the proposed management team's roles and responsibilities and the governance structure to support implementation of the Investment?</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3">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Brief description of the project manager(s) and level of experience.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not justify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effectiveness of proposed management team or the structure in place to support implementation.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1415758620"/>
                  </a:ext>
                </a:extLst>
              </a:tr>
              <a:tr h="35821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somewhat justified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effectiveness of the proposed management team and the structure in place to the support implementation.</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312061102"/>
                  </a:ext>
                </a:extLst>
              </a:tr>
              <a:tr h="35821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dirty="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5871" marR="25871"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fully justified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effectiveness of the proposed management team and the structure in place to the support implementation.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DF1F9"/>
                    </a:solidFill>
                  </a:tcPr>
                </a:tc>
                <a:extLst>
                  <a:ext uri="{0D108BD9-81ED-4DB2-BD59-A6C34878D82A}">
                    <a16:rowId xmlns:a16="http://schemas.microsoft.com/office/drawing/2014/main" val="251656337"/>
                  </a:ext>
                </a:extLst>
              </a:tr>
            </a:tbl>
          </a:graphicData>
        </a:graphic>
      </p:graphicFrame>
    </p:spTree>
    <p:extLst>
      <p:ext uri="{BB962C8B-B14F-4D97-AF65-F5344CB8AC3E}">
        <p14:creationId xmlns:p14="http://schemas.microsoft.com/office/powerpoint/2010/main" val="653963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F50015E-2431-4DE2-BE1C-291C3FA46A83}"/>
              </a:ext>
            </a:extLst>
          </p:cNvPr>
          <p:cNvSpPr>
            <a:spLocks noGrp="1"/>
          </p:cNvSpPr>
          <p:nvPr>
            <p:ph type="ftr" sz="quarter" idx="11"/>
          </p:nvPr>
        </p:nvSpPr>
        <p:spPr/>
        <p:txBody>
          <a:bodyPr/>
          <a:lstStyle/>
          <a:p>
            <a:r>
              <a:rPr lang="en-US"/>
              <a:t>Federal Emergency Management Agency</a:t>
            </a:r>
          </a:p>
        </p:txBody>
      </p:sp>
      <p:sp>
        <p:nvSpPr>
          <p:cNvPr id="5" name="Slide Number Placeholder 4">
            <a:extLst>
              <a:ext uri="{FF2B5EF4-FFF2-40B4-BE49-F238E27FC236}">
                <a16:creationId xmlns:a16="http://schemas.microsoft.com/office/drawing/2014/main" id="{A16EBD36-4652-4521-A00A-7B6C4813AF90}"/>
              </a:ext>
            </a:extLst>
          </p:cNvPr>
          <p:cNvSpPr>
            <a:spLocks noGrp="1"/>
          </p:cNvSpPr>
          <p:nvPr>
            <p:ph type="sldNum" sz="quarter" idx="12"/>
          </p:nvPr>
        </p:nvSpPr>
        <p:spPr/>
        <p:txBody>
          <a:bodyPr/>
          <a:lstStyle/>
          <a:p>
            <a:fld id="{8FCC257D-A786-9244-9E17-CE618C8B9275}" type="slidenum">
              <a:rPr lang="en-US" smtClean="0"/>
              <a:pPr/>
              <a:t>37</a:t>
            </a:fld>
            <a:endParaRPr lang="en-US"/>
          </a:p>
        </p:txBody>
      </p:sp>
      <p:graphicFrame>
        <p:nvGraphicFramePr>
          <p:cNvPr id="16" name="Table 15">
            <a:extLst>
              <a:ext uri="{FF2B5EF4-FFF2-40B4-BE49-F238E27FC236}">
                <a16:creationId xmlns:a16="http://schemas.microsoft.com/office/drawing/2014/main" id="{C220794A-6A8D-452C-B42A-2EFD431C3524}"/>
              </a:ext>
            </a:extLst>
          </p:cNvPr>
          <p:cNvGraphicFramePr>
            <a:graphicFrameLocks noGrp="1"/>
          </p:cNvGraphicFramePr>
          <p:nvPr>
            <p:extLst>
              <p:ext uri="{D42A27DB-BD31-4B8C-83A1-F6EECF244321}">
                <p14:modId xmlns:p14="http://schemas.microsoft.com/office/powerpoint/2010/main" val="3828138497"/>
              </p:ext>
            </p:extLst>
          </p:nvPr>
        </p:nvGraphicFramePr>
        <p:xfrm>
          <a:off x="388850" y="448946"/>
          <a:ext cx="11384051" cy="2389804"/>
        </p:xfrm>
        <a:graphic>
          <a:graphicData uri="http://schemas.openxmlformats.org/drawingml/2006/table">
            <a:tbl>
              <a:tblPr firstRow="1" firstCol="1" bandRow="1"/>
              <a:tblGrid>
                <a:gridCol w="389939">
                  <a:extLst>
                    <a:ext uri="{9D8B030D-6E8A-4147-A177-3AD203B41FA5}">
                      <a16:colId xmlns:a16="http://schemas.microsoft.com/office/drawing/2014/main" val="1844525334"/>
                    </a:ext>
                  </a:extLst>
                </a:gridCol>
                <a:gridCol w="2059661">
                  <a:extLst>
                    <a:ext uri="{9D8B030D-6E8A-4147-A177-3AD203B41FA5}">
                      <a16:colId xmlns:a16="http://schemas.microsoft.com/office/drawing/2014/main" val="1534888201"/>
                    </a:ext>
                  </a:extLst>
                </a:gridCol>
                <a:gridCol w="2486025">
                  <a:extLst>
                    <a:ext uri="{9D8B030D-6E8A-4147-A177-3AD203B41FA5}">
                      <a16:colId xmlns:a16="http://schemas.microsoft.com/office/drawing/2014/main" val="4152515480"/>
                    </a:ext>
                  </a:extLst>
                </a:gridCol>
                <a:gridCol w="866775">
                  <a:extLst>
                    <a:ext uri="{9D8B030D-6E8A-4147-A177-3AD203B41FA5}">
                      <a16:colId xmlns:a16="http://schemas.microsoft.com/office/drawing/2014/main" val="4279403735"/>
                    </a:ext>
                  </a:extLst>
                </a:gridCol>
                <a:gridCol w="5581651">
                  <a:extLst>
                    <a:ext uri="{9D8B030D-6E8A-4147-A177-3AD203B41FA5}">
                      <a16:colId xmlns:a16="http://schemas.microsoft.com/office/drawing/2014/main" val="2361700794"/>
                    </a:ext>
                  </a:extLst>
                </a:gridCol>
              </a:tblGrid>
              <a:tr h="190237">
                <a:tc gridSpan="5">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VII – Impact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31833150"/>
                  </a:ext>
                </a:extLst>
              </a:tr>
              <a:tr h="190237">
                <a:tc gridSpan="2">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Question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tc hMerge="1">
                  <a:txBody>
                    <a:bodyPr/>
                    <a:lstStyle/>
                    <a:p>
                      <a:endParaRPr lang="en-US"/>
                    </a:p>
                  </a:txBody>
                  <a:tcPr/>
                </a:tc>
                <a:tc>
                  <a:txBody>
                    <a:bodyPr/>
                    <a:lstStyle/>
                    <a:p>
                      <a:pPr marL="0" marR="0" algn="ctr">
                        <a:lnSpc>
                          <a:spcPct val="107000"/>
                        </a:lnSpc>
                        <a:spcBef>
                          <a:spcPts val="0"/>
                        </a:spcBef>
                        <a:spcAft>
                          <a:spcPts val="0"/>
                        </a:spcAft>
                      </a:pPr>
                      <a:r>
                        <a:rPr lang="en-US" sz="1000" b="1" dirty="0">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Criteria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Score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Explanations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1F3864"/>
                    </a:solidFill>
                  </a:tcPr>
                </a:tc>
                <a:extLst>
                  <a:ext uri="{0D108BD9-81ED-4DB2-BD59-A6C34878D82A}">
                    <a16:rowId xmlns:a16="http://schemas.microsoft.com/office/drawing/2014/main" val="3353474263"/>
                  </a:ext>
                </a:extLst>
              </a:tr>
              <a:tr h="401866">
                <a:tc rowSpan="5">
                  <a:txBody>
                    <a:bodyPr/>
                    <a:lstStyle/>
                    <a:p>
                      <a:pPr marL="0" marR="0">
                        <a:lnSpc>
                          <a:spcPct val="107000"/>
                        </a:lnSpc>
                        <a:spcBef>
                          <a:spcPts val="0"/>
                        </a:spcBef>
                        <a:spcAft>
                          <a:spcPts val="0"/>
                        </a:spcAft>
                      </a:pPr>
                      <a:r>
                        <a:rPr lang="en-US" sz="1000" b="1">
                          <a:solidFill>
                            <a:srgbClr val="FFFFFF"/>
                          </a:solidFill>
                          <a:effectLst/>
                          <a:latin typeface="Franklin Gothic Book" panose="020B0503020102020204" pitchFamily="34" charset="0"/>
                          <a:ea typeface="Calibri" panose="020F0502020204030204" pitchFamily="34" charset="0"/>
                          <a:cs typeface="Times New Roman" panose="02020603050405020304" pitchFamily="18" charset="0"/>
                        </a:rPr>
                        <a:t>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B9BD5"/>
                    </a:solidFill>
                  </a:tcPr>
                </a:tc>
                <a:tc rowSpan="5">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How well did the applicant describe the outcomes/outputs that would indicate that the Investment was successful?</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5">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Measurable outputs and outcomes should directly link to the vulnerabilities and consequences outlined in Section III.</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did not describe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outcomes and/or outputs that would indicate the Investment was successful.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992615115"/>
                  </a:ext>
                </a:extLst>
              </a:tr>
              <a:tr h="4018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minimal information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on the outcomes and/or outputs that would indicate the Investment was successful.</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3458724211"/>
                  </a:ext>
                </a:extLst>
              </a:tr>
              <a:tr h="4018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some information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on the outcomes and/or outputs that would indicate the Investment was successful.</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578432889"/>
                  </a:ext>
                </a:extLst>
              </a:tr>
              <a:tr h="4018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solidFill>
                            <a:srgbClr val="000000"/>
                          </a:solidFill>
                          <a:effectLst/>
                          <a:latin typeface="Franklin Gothic Book" panose="020B0503020102020204" pitchFamily="34" charset="0"/>
                          <a:ea typeface="Calibri" panose="020F0502020204030204" pitchFamily="34" charset="0"/>
                          <a:cs typeface="Times New Roman" panose="02020603050405020304" pitchFamily="18" charset="0"/>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an adequate discussion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outcomes and/or outputs that would indicate the Investment was successful.</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EDF1F9"/>
                    </a:solidFill>
                  </a:tcPr>
                </a:tc>
                <a:extLst>
                  <a:ext uri="{0D108BD9-81ED-4DB2-BD59-A6C34878D82A}">
                    <a16:rowId xmlns:a16="http://schemas.microsoft.com/office/drawing/2014/main" val="1345497881"/>
                  </a:ext>
                </a:extLst>
              </a:tr>
              <a:tr h="40186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Franklin Gothic Book" panose="020B0503020102020204" pitchFamily="34" charset="0"/>
                          <a:ea typeface="Calibri" panose="020F0502020204030204" pitchFamily="34" charset="0"/>
                          <a:cs typeface="Times New Roman" panose="02020603050405020304" pitchFamily="18" charset="0"/>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The applicant </a:t>
                      </a:r>
                      <a:r>
                        <a:rPr lang="en-US" sz="1000" b="1"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provided a full and detailed description </a:t>
                      </a:r>
                      <a:r>
                        <a:rPr lang="en-US" sz="1000" b="0" dirty="0">
                          <a:solidFill>
                            <a:schemeClr val="tx1"/>
                          </a:solidFill>
                          <a:effectLst/>
                          <a:latin typeface="Franklin Gothic Book" panose="020B0503020102020204" pitchFamily="34" charset="0"/>
                          <a:ea typeface="Calibri" panose="020F0502020204030204" pitchFamily="34" charset="0"/>
                          <a:cs typeface="Times New Roman" panose="02020603050405020304" pitchFamily="18" charset="0"/>
                        </a:rPr>
                        <a:t>of the outcomes and/or outputs that would indicate the Investment was successful.</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9CC2E5"/>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438036"/>
                  </a:ext>
                </a:extLst>
              </a:tr>
            </a:tbl>
          </a:graphicData>
        </a:graphic>
      </p:graphicFrame>
    </p:spTree>
    <p:extLst>
      <p:ext uri="{BB962C8B-B14F-4D97-AF65-F5344CB8AC3E}">
        <p14:creationId xmlns:p14="http://schemas.microsoft.com/office/powerpoint/2010/main" val="3903919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3AFF3A-504B-C343-8D00-2FFF37AB37EC}"/>
              </a:ext>
            </a:extLst>
          </p:cNvPr>
          <p:cNvSpPr>
            <a:spLocks noGrp="1"/>
          </p:cNvSpPr>
          <p:nvPr>
            <p:ph type="title"/>
          </p:nvPr>
        </p:nvSpPr>
        <p:spPr>
          <a:xfrm>
            <a:off x="2077640" y="1645920"/>
            <a:ext cx="8036720" cy="1988819"/>
          </a:xfrm>
        </p:spPr>
        <p:txBody>
          <a:bodyPr>
            <a:noAutofit/>
          </a:bodyPr>
          <a:lstStyle/>
          <a:p>
            <a:pPr algn="ctr"/>
            <a:r>
              <a:rPr lang="en-US" sz="3600" b="1" dirty="0"/>
              <a:t>If you have questions or need assistance, please email</a:t>
            </a:r>
            <a:r>
              <a:rPr lang="en-US" sz="3600" dirty="0"/>
              <a:t> </a:t>
            </a:r>
            <a:br>
              <a:rPr lang="en-US" sz="3600" dirty="0"/>
            </a:br>
            <a:r>
              <a:rPr lang="en-US" sz="3600" dirty="0">
                <a:hlinkClick r:id="rId2">
                  <a:extLst>
                    <a:ext uri="{A12FA001-AC4F-418D-AE19-62706E023703}">
                      <ahyp:hlinkClr xmlns:ahyp="http://schemas.microsoft.com/office/drawing/2018/hyperlinkcolor" val="tx"/>
                    </a:ext>
                  </a:extLst>
                </a:hlinkClick>
              </a:rPr>
              <a:t>FEMA-NSGP@fema.dhs.gov</a:t>
            </a:r>
            <a:r>
              <a:rPr lang="en-US" sz="3600" dirty="0"/>
              <a:t>   </a:t>
            </a:r>
          </a:p>
        </p:txBody>
      </p:sp>
      <p:pic>
        <p:nvPicPr>
          <p:cNvPr id="5" name="Picture 4" descr="Federal Emergency Management Agency (FEMA) Seal">
            <a:extLst>
              <a:ext uri="{FF2B5EF4-FFF2-40B4-BE49-F238E27FC236}">
                <a16:creationId xmlns:a16="http://schemas.microsoft.com/office/drawing/2014/main" id="{6BB693A3-D63F-4E42-A384-55677088ABDA}"/>
              </a:ext>
            </a:extLst>
          </p:cNvPr>
          <p:cNvPicPr>
            <a:picLocks noChangeAspect="1"/>
          </p:cNvPicPr>
          <p:nvPr/>
        </p:nvPicPr>
        <p:blipFill>
          <a:blip r:embed="rId3"/>
          <a:stretch>
            <a:fillRect/>
          </a:stretch>
        </p:blipFill>
        <p:spPr>
          <a:xfrm>
            <a:off x="4149090" y="4542632"/>
            <a:ext cx="3893820" cy="1387553"/>
          </a:xfrm>
          <a:prstGeom prst="rect">
            <a:avLst/>
          </a:prstGeom>
        </p:spPr>
      </p:pic>
    </p:spTree>
    <p:extLst>
      <p:ext uri="{BB962C8B-B14F-4D97-AF65-F5344CB8AC3E}">
        <p14:creationId xmlns:p14="http://schemas.microsoft.com/office/powerpoint/2010/main" val="2656211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Key Info for Fiscal Year (FY) 2023</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3" name="TextBox 2">
            <a:extLst>
              <a:ext uri="{FF2B5EF4-FFF2-40B4-BE49-F238E27FC236}">
                <a16:creationId xmlns:a16="http://schemas.microsoft.com/office/drawing/2014/main" id="{036C4D31-A9C6-489E-91C8-454B5F5D6A45}"/>
              </a:ext>
            </a:extLst>
          </p:cNvPr>
          <p:cNvSpPr txBox="1"/>
          <p:nvPr/>
        </p:nvSpPr>
        <p:spPr>
          <a:xfrm>
            <a:off x="738189" y="2014399"/>
            <a:ext cx="10715624" cy="3724096"/>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b="1" dirty="0">
                <a:ea typeface="+mj-ea"/>
                <a:cs typeface="+mj-cs"/>
              </a:rPr>
              <a:t>The Investment Justification template </a:t>
            </a:r>
            <a:r>
              <a:rPr lang="en-US" dirty="0">
                <a:ea typeface="+mj-ea"/>
                <a:cs typeface="+mj-cs"/>
              </a:rPr>
              <a:t>required by FEMA is a PDF file, updated annually. Templates from prior years are not accepted. The PDF file provides the option for data export. The export process is not required but is fully detailed later in this document for any State Administrative Agency (SAA) that chooses to use it. </a:t>
            </a:r>
          </a:p>
          <a:p>
            <a:pPr marL="285750" indent="-285750">
              <a:spcAft>
                <a:spcPts val="800"/>
              </a:spcAft>
              <a:buFont typeface="Arial" panose="020B0604020202020204" pitchFamily="34" charset="0"/>
              <a:buChar char="•"/>
            </a:pPr>
            <a:r>
              <a:rPr lang="en-US" dirty="0">
                <a:ea typeface="+mj-ea"/>
                <a:cs typeface="+mj-cs"/>
              </a:rPr>
              <a:t>The </a:t>
            </a:r>
            <a:r>
              <a:rPr lang="en-US" b="1" dirty="0">
                <a:ea typeface="+mj-ea"/>
                <a:cs typeface="+mj-cs"/>
              </a:rPr>
              <a:t>State Administrative Agency (SAA) Prioritization Tracker </a:t>
            </a:r>
            <a:r>
              <a:rPr lang="en-US" dirty="0">
                <a:ea typeface="+mj-ea"/>
                <a:cs typeface="+mj-cs"/>
              </a:rPr>
              <a:t>is still a required file, but it has been updated. The FY 2023 Prioritization Tracker should be used. Trackers from prior years are no longer accepted. </a:t>
            </a:r>
          </a:p>
          <a:p>
            <a:pPr marL="285750" indent="-285750">
              <a:spcAft>
                <a:spcPts val="800"/>
              </a:spcAft>
              <a:buFont typeface="Arial" panose="020B0604020202020204" pitchFamily="34" charset="0"/>
              <a:buChar char="•"/>
            </a:pPr>
            <a:r>
              <a:rPr lang="en-US" dirty="0">
                <a:ea typeface="+mj-ea"/>
                <a:cs typeface="+mj-cs"/>
              </a:rPr>
              <a:t>The scoring criteria have been updated for FY 2023 to ensure clarity and alignment. </a:t>
            </a:r>
            <a:r>
              <a:rPr lang="en-US" b="1" dirty="0">
                <a:ea typeface="+mj-ea"/>
                <a:cs typeface="+mj-cs"/>
              </a:rPr>
              <a:t>The FY 2023 Scoring Tool and FY 2023 Scoring Matrix </a:t>
            </a:r>
            <a:r>
              <a:rPr lang="en-US" dirty="0">
                <a:ea typeface="+mj-ea"/>
                <a:cs typeface="+mj-cs"/>
              </a:rPr>
              <a:t>both show these updates. Scoring tools from prior years are no longer accepted.</a:t>
            </a:r>
          </a:p>
          <a:p>
            <a:pPr marL="285750" indent="-285750">
              <a:spcAft>
                <a:spcPts val="800"/>
              </a:spcAft>
              <a:buFont typeface="Arial" panose="020B0604020202020204" pitchFamily="34" charset="0"/>
              <a:buChar char="•"/>
            </a:pPr>
            <a:r>
              <a:rPr lang="en-US" dirty="0">
                <a:ea typeface="+mj-ea"/>
                <a:cs typeface="+mj-cs"/>
              </a:rPr>
              <a:t>As in prior years, SAAs are only required to submit </a:t>
            </a:r>
            <a:r>
              <a:rPr lang="en-US" b="1" dirty="0">
                <a:ea typeface="+mj-ea"/>
                <a:cs typeface="+mj-cs"/>
              </a:rPr>
              <a:t>Investment Justifications and Prioritization Trackers </a:t>
            </a:r>
            <a:r>
              <a:rPr lang="en-US" dirty="0">
                <a:ea typeface="+mj-ea"/>
                <a:cs typeface="+mj-cs"/>
              </a:rPr>
              <a:t>to FEMA. All other documentation is intended to serve as an aid or reference to make the process of reviewing, scoring, and submitting to FEMA more streamlined. </a:t>
            </a:r>
          </a:p>
        </p:txBody>
      </p:sp>
      <p:sp>
        <p:nvSpPr>
          <p:cNvPr id="2" name="TextBox 1">
            <a:extLst>
              <a:ext uri="{FF2B5EF4-FFF2-40B4-BE49-F238E27FC236}">
                <a16:creationId xmlns:a16="http://schemas.microsoft.com/office/drawing/2014/main" id="{B58C13E6-80C1-4D5F-9842-4B9EA2B17C6D}"/>
              </a:ext>
            </a:extLst>
          </p:cNvPr>
          <p:cNvSpPr txBox="1"/>
          <p:nvPr/>
        </p:nvSpPr>
        <p:spPr>
          <a:xfrm>
            <a:off x="0" y="1420427"/>
            <a:ext cx="12191999" cy="369332"/>
          </a:xfrm>
          <a:prstGeom prst="rect">
            <a:avLst/>
          </a:prstGeom>
          <a:solidFill>
            <a:srgbClr val="FFFF00"/>
          </a:solidFill>
        </p:spPr>
        <p:txBody>
          <a:bodyPr wrap="square" rtlCol="0">
            <a:spAutoFit/>
          </a:bodyPr>
          <a:lstStyle/>
          <a:p>
            <a:pPr algn="ctr"/>
            <a:r>
              <a:rPr lang="en-US" dirty="0">
                <a:latin typeface="+mj-lt"/>
                <a:ea typeface="+mj-ea"/>
                <a:cs typeface="+mj-cs"/>
              </a:rPr>
              <a:t>All required files are available on Grants.gov. Make sure to download the FY 2023 versions!</a:t>
            </a:r>
          </a:p>
        </p:txBody>
      </p:sp>
    </p:spTree>
    <p:extLst>
      <p:ext uri="{BB962C8B-B14F-4D97-AF65-F5344CB8AC3E}">
        <p14:creationId xmlns:p14="http://schemas.microsoft.com/office/powerpoint/2010/main" val="238661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17518F-07AF-4287-BF44-C122953018D0}"/>
              </a:ext>
            </a:extLst>
          </p:cNvPr>
          <p:cNvSpPr>
            <a:spLocks noGrp="1"/>
          </p:cNvSpPr>
          <p:nvPr>
            <p:ph type="title"/>
          </p:nvPr>
        </p:nvSpPr>
        <p:spPr/>
        <p:txBody>
          <a:bodyPr>
            <a:normAutofit/>
          </a:bodyPr>
          <a:lstStyle/>
          <a:p>
            <a:r>
              <a:rPr lang="en-US" dirty="0"/>
              <a:t>File Names on Grants.gov</a:t>
            </a:r>
          </a:p>
        </p:txBody>
      </p:sp>
      <p:sp>
        <p:nvSpPr>
          <p:cNvPr id="7" name="Footer Placeholder 6">
            <a:extLst>
              <a:ext uri="{FF2B5EF4-FFF2-40B4-BE49-F238E27FC236}">
                <a16:creationId xmlns:a16="http://schemas.microsoft.com/office/drawing/2014/main" id="{CDBAEDDE-E024-4E6A-9D1C-86176C0F3AF3}"/>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A5B5D"/>
                </a:solidFill>
                <a:effectLst/>
                <a:uLnTx/>
                <a:uFillTx/>
                <a:latin typeface="Arial"/>
                <a:ea typeface="+mn-ea"/>
                <a:cs typeface="Arial"/>
              </a:rPr>
              <a:t>Federal Emergency Management Agency</a:t>
            </a:r>
          </a:p>
        </p:txBody>
      </p:sp>
      <p:sp>
        <p:nvSpPr>
          <p:cNvPr id="8" name="Slide Number Placeholder 7">
            <a:extLst>
              <a:ext uri="{FF2B5EF4-FFF2-40B4-BE49-F238E27FC236}">
                <a16:creationId xmlns:a16="http://schemas.microsoft.com/office/drawing/2014/main" id="{EE418BFB-3C4C-41CA-8D27-4F3594FB900D}"/>
              </a:ext>
            </a:extLst>
          </p:cNvPr>
          <p:cNvSpPr>
            <a:spLocks noGrp="1"/>
          </p:cNvSpPr>
          <p:nvPr>
            <p:ph type="sldNum" sz="quarter" idx="1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CC257D-A786-9244-9E17-CE618C8B9275}" type="slidenum">
              <a:rPr kumimoji="0" lang="en-US" sz="1200" b="0" i="0" u="none" strike="noStrike" kern="1200" cap="none" spc="0" normalizeH="0" baseline="0" noProof="0" smtClean="0">
                <a:ln>
                  <a:noFill/>
                </a:ln>
                <a:solidFill>
                  <a:srgbClr val="5A5B5D"/>
                </a:solidFill>
                <a:effectLst/>
                <a:uLnTx/>
                <a:uFillTx/>
                <a:latin typeface="Franklin Gothic Book" panose="020B05030201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5A5B5D"/>
              </a:solidFill>
              <a:effectLst/>
              <a:uLnTx/>
              <a:uFillTx/>
              <a:latin typeface="Franklin Gothic Book" panose="020B0503020102020204"/>
              <a:ea typeface="+mn-ea"/>
              <a:cs typeface="+mn-cs"/>
            </a:endParaRPr>
          </a:p>
        </p:txBody>
      </p:sp>
      <p:sp>
        <p:nvSpPr>
          <p:cNvPr id="3" name="TextBox 2">
            <a:extLst>
              <a:ext uri="{FF2B5EF4-FFF2-40B4-BE49-F238E27FC236}">
                <a16:creationId xmlns:a16="http://schemas.microsoft.com/office/drawing/2014/main" id="{036C4D31-A9C6-489E-91C8-454B5F5D6A45}"/>
              </a:ext>
            </a:extLst>
          </p:cNvPr>
          <p:cNvSpPr txBox="1"/>
          <p:nvPr/>
        </p:nvSpPr>
        <p:spPr>
          <a:xfrm>
            <a:off x="738186" y="1566684"/>
            <a:ext cx="10715627" cy="1538883"/>
          </a:xfrm>
          <a:prstGeom prst="rect">
            <a:avLst/>
          </a:prstGeom>
          <a:solidFill>
            <a:schemeClr val="bg1">
              <a:lumMod val="95000"/>
            </a:schemeClr>
          </a:solidFill>
          <a:ln w="19050">
            <a:solidFill>
              <a:schemeClr val="tx1"/>
            </a:solidFill>
          </a:ln>
        </p:spPr>
        <p:txBody>
          <a:bodyPr wrap="square" rtlCol="0">
            <a:spAutoFit/>
          </a:bodyPr>
          <a:lstStyle/>
          <a:p>
            <a:pPr algn="ctr">
              <a:spcAft>
                <a:spcPts val="800"/>
              </a:spcAft>
            </a:pPr>
            <a:r>
              <a:rPr lang="en-US" sz="2000" b="1" u="sng" dirty="0">
                <a:solidFill>
                  <a:srgbClr val="005288"/>
                </a:solidFill>
                <a:latin typeface="+mj-lt"/>
                <a:ea typeface="+mj-ea"/>
                <a:cs typeface="+mj-cs"/>
              </a:rPr>
              <a:t>Files that will be submitted to FEMA</a:t>
            </a: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Investment Justification (IJ)</a:t>
            </a:r>
            <a:r>
              <a:rPr lang="en-US" dirty="0"/>
              <a:t>: </a:t>
            </a:r>
            <a:r>
              <a:rPr lang="en-US" sz="1600" dirty="0"/>
              <a:t>FY_2023_NSGP_Investment Justification</a:t>
            </a: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SAA Prioritization Tracker for NSGP-S: </a:t>
            </a:r>
            <a:r>
              <a:rPr lang="en-US" sz="1600" dirty="0">
                <a:ea typeface="+mj-ea"/>
                <a:cs typeface="+mj-cs"/>
              </a:rPr>
              <a:t>FY_2023_NSGP-S_Prioritization of Investment Justifications</a:t>
            </a:r>
            <a:endParaRPr lang="en-US" dirty="0">
              <a:ea typeface="+mj-ea"/>
              <a:cs typeface="+mj-cs"/>
            </a:endParaRP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SAA Prioritization Tracker for NSGP-UA: </a:t>
            </a:r>
            <a:r>
              <a:rPr lang="en-US" sz="1600" dirty="0">
                <a:ea typeface="+mj-ea"/>
                <a:cs typeface="+mj-cs"/>
              </a:rPr>
              <a:t>FY_2023_NSGP-UA_Prioritization of Investment Justifications</a:t>
            </a:r>
          </a:p>
        </p:txBody>
      </p:sp>
      <p:sp>
        <p:nvSpPr>
          <p:cNvPr id="9" name="TextBox 8">
            <a:extLst>
              <a:ext uri="{FF2B5EF4-FFF2-40B4-BE49-F238E27FC236}">
                <a16:creationId xmlns:a16="http://schemas.microsoft.com/office/drawing/2014/main" id="{9EE6AC20-A57C-43E4-B4FC-DA3AAC95762D}"/>
              </a:ext>
            </a:extLst>
          </p:cNvPr>
          <p:cNvSpPr txBox="1"/>
          <p:nvPr/>
        </p:nvSpPr>
        <p:spPr>
          <a:xfrm>
            <a:off x="738186" y="3596533"/>
            <a:ext cx="10715627" cy="2133918"/>
          </a:xfrm>
          <a:prstGeom prst="rect">
            <a:avLst/>
          </a:prstGeom>
          <a:solidFill>
            <a:schemeClr val="bg1">
              <a:lumMod val="85000"/>
            </a:schemeClr>
          </a:solidFill>
          <a:ln w="19050">
            <a:solidFill>
              <a:schemeClr val="tx1"/>
            </a:solidFill>
          </a:ln>
        </p:spPr>
        <p:txBody>
          <a:bodyPr wrap="square">
            <a:spAutoFit/>
          </a:bodyPr>
          <a:lstStyle/>
          <a:p>
            <a:pPr algn="ctr">
              <a:spcAft>
                <a:spcPts val="800"/>
              </a:spcAft>
            </a:pPr>
            <a:r>
              <a:rPr lang="en-US" sz="1800" b="1" u="sng" dirty="0">
                <a:solidFill>
                  <a:srgbClr val="005288"/>
                </a:solidFill>
                <a:latin typeface="+mj-lt"/>
                <a:ea typeface="+mj-ea"/>
                <a:cs typeface="+mj-cs"/>
              </a:rPr>
              <a:t>Files not submitted to FEMA, but available for SAA use/reference</a:t>
            </a:r>
            <a:endParaRPr lang="en-US" dirty="0">
              <a:solidFill>
                <a:srgbClr val="005288"/>
              </a:solidFill>
              <a:latin typeface="+mj-lt"/>
              <a:ea typeface="+mj-ea"/>
              <a:cs typeface="+mj-cs"/>
            </a:endParaRP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Scoring Tool: </a:t>
            </a:r>
            <a:r>
              <a:rPr lang="en-US" sz="1800" dirty="0">
                <a:ea typeface="+mj-ea"/>
                <a:cs typeface="+mj-cs"/>
              </a:rPr>
              <a:t>FY_2023_Scoring </a:t>
            </a:r>
            <a:r>
              <a:rPr lang="en-US" sz="1800" dirty="0" err="1">
                <a:ea typeface="+mj-ea"/>
                <a:cs typeface="+mj-cs"/>
              </a:rPr>
              <a:t>Tool_ONLY</a:t>
            </a:r>
            <a:endParaRPr lang="en-US" sz="1800" dirty="0">
              <a:ea typeface="+mj-ea"/>
              <a:cs typeface="+mj-cs"/>
            </a:endParaRP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NSGP IJ Export Assistance Data Collection &amp; Cleaning Tool: </a:t>
            </a:r>
            <a:r>
              <a:rPr lang="en-US" sz="1600" dirty="0">
                <a:ea typeface="+mj-ea"/>
                <a:cs typeface="+mj-cs"/>
              </a:rPr>
              <a:t>FY_2023_NSGP_Export Assistance and Data Collection Cleaning Tool</a:t>
            </a: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NSGP Process Overview for SAAs:</a:t>
            </a:r>
            <a:r>
              <a:rPr lang="en-US" sz="1800" dirty="0">
                <a:ea typeface="+mj-ea"/>
                <a:cs typeface="+mj-cs"/>
              </a:rPr>
              <a:t> FY_2023_NSGP_Process Overview for SAAs </a:t>
            </a:r>
            <a:r>
              <a:rPr lang="en-US" sz="1100" i="1" dirty="0">
                <a:ea typeface="+mj-ea"/>
                <a:cs typeface="+mj-cs"/>
              </a:rPr>
              <a:t>(*this file*) </a:t>
            </a:r>
            <a:endParaRPr lang="en-US" sz="1800" i="1" dirty="0">
              <a:ea typeface="+mj-ea"/>
              <a:cs typeface="+mj-cs"/>
            </a:endParaRPr>
          </a:p>
          <a:p>
            <a:pPr marL="285750" indent="-285750">
              <a:spcAft>
                <a:spcPts val="800"/>
              </a:spcAft>
              <a:buFont typeface="Arial" panose="020B0604020202020204" pitchFamily="34" charset="0"/>
              <a:buChar char="•"/>
            </a:pPr>
            <a:r>
              <a:rPr lang="en-US" dirty="0">
                <a:solidFill>
                  <a:srgbClr val="005288"/>
                </a:solidFill>
                <a:latin typeface="+mj-lt"/>
                <a:ea typeface="+mj-ea"/>
                <a:cs typeface="+mj-cs"/>
              </a:rPr>
              <a:t>NSGP Scoring Matrix: </a:t>
            </a:r>
            <a:r>
              <a:rPr lang="en-US" sz="1800" dirty="0">
                <a:ea typeface="+mj-ea"/>
                <a:cs typeface="+mj-cs"/>
              </a:rPr>
              <a:t>FY_2023_NSGP_Scoring Matrix </a:t>
            </a:r>
            <a:r>
              <a:rPr lang="en-US" sz="1100" i="1" dirty="0">
                <a:ea typeface="+mj-ea"/>
                <a:cs typeface="+mj-cs"/>
              </a:rPr>
              <a:t>(*included at the end of this file*) </a:t>
            </a:r>
            <a:endParaRPr lang="en-US" sz="1400" i="1" dirty="0">
              <a:solidFill>
                <a:srgbClr val="005288"/>
              </a:solidFill>
              <a:latin typeface="+mj-lt"/>
              <a:ea typeface="+mj-ea"/>
              <a:cs typeface="+mj-cs"/>
            </a:endParaRPr>
          </a:p>
        </p:txBody>
      </p:sp>
    </p:spTree>
    <p:extLst>
      <p:ext uri="{BB962C8B-B14F-4D97-AF65-F5344CB8AC3E}">
        <p14:creationId xmlns:p14="http://schemas.microsoft.com/office/powerpoint/2010/main" val="1195085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Available Processes and Next Steps</a:t>
            </a:r>
          </a:p>
        </p:txBody>
      </p:sp>
    </p:spTree>
    <p:extLst>
      <p:ext uri="{BB962C8B-B14F-4D97-AF65-F5344CB8AC3E}">
        <p14:creationId xmlns:p14="http://schemas.microsoft.com/office/powerpoint/2010/main" val="397043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154799-668E-4CDC-9982-5B9995A0D09B}"/>
              </a:ext>
            </a:extLst>
          </p:cNvPr>
          <p:cNvSpPr>
            <a:spLocks noGrp="1"/>
          </p:cNvSpPr>
          <p:nvPr>
            <p:ph idx="1"/>
          </p:nvPr>
        </p:nvSpPr>
        <p:spPr>
          <a:xfrm>
            <a:off x="738189" y="2407915"/>
            <a:ext cx="5074782" cy="3267418"/>
          </a:xfrm>
          <a:ln w="28575">
            <a:solidFill>
              <a:srgbClr val="AEAEAE"/>
            </a:solidFill>
            <a:extLst>
              <a:ext uri="{C807C97D-BFC1-408E-A445-0C87EB9F89A2}">
                <ask:lineSketchStyleProps xmlns:ask="http://schemas.microsoft.com/office/drawing/2018/sketchyshapes" sd="3978248048">
                  <a:custGeom>
                    <a:avLst/>
                    <a:gdLst>
                      <a:gd name="connsiteX0" fmla="*/ 0 w 5074782"/>
                      <a:gd name="connsiteY0" fmla="*/ 0 h 2919869"/>
                      <a:gd name="connsiteX1" fmla="*/ 462369 w 5074782"/>
                      <a:gd name="connsiteY1" fmla="*/ 0 h 2919869"/>
                      <a:gd name="connsiteX2" fmla="*/ 1076982 w 5074782"/>
                      <a:gd name="connsiteY2" fmla="*/ 0 h 2919869"/>
                      <a:gd name="connsiteX3" fmla="*/ 1691594 w 5074782"/>
                      <a:gd name="connsiteY3" fmla="*/ 0 h 2919869"/>
                      <a:gd name="connsiteX4" fmla="*/ 2306206 w 5074782"/>
                      <a:gd name="connsiteY4" fmla="*/ 0 h 2919869"/>
                      <a:gd name="connsiteX5" fmla="*/ 2971567 w 5074782"/>
                      <a:gd name="connsiteY5" fmla="*/ 0 h 2919869"/>
                      <a:gd name="connsiteX6" fmla="*/ 3383188 w 5074782"/>
                      <a:gd name="connsiteY6" fmla="*/ 0 h 2919869"/>
                      <a:gd name="connsiteX7" fmla="*/ 3794809 w 5074782"/>
                      <a:gd name="connsiteY7" fmla="*/ 0 h 2919869"/>
                      <a:gd name="connsiteX8" fmla="*/ 4358674 w 5074782"/>
                      <a:gd name="connsiteY8" fmla="*/ 0 h 2919869"/>
                      <a:gd name="connsiteX9" fmla="*/ 5074782 w 5074782"/>
                      <a:gd name="connsiteY9" fmla="*/ 0 h 2919869"/>
                      <a:gd name="connsiteX10" fmla="*/ 5074782 w 5074782"/>
                      <a:gd name="connsiteY10" fmla="*/ 642371 h 2919869"/>
                      <a:gd name="connsiteX11" fmla="*/ 5074782 w 5074782"/>
                      <a:gd name="connsiteY11" fmla="*/ 1255544 h 2919869"/>
                      <a:gd name="connsiteX12" fmla="*/ 5074782 w 5074782"/>
                      <a:gd name="connsiteY12" fmla="*/ 1839517 h 2919869"/>
                      <a:gd name="connsiteX13" fmla="*/ 5074782 w 5074782"/>
                      <a:gd name="connsiteY13" fmla="*/ 2919869 h 2919869"/>
                      <a:gd name="connsiteX14" fmla="*/ 4409422 w 5074782"/>
                      <a:gd name="connsiteY14" fmla="*/ 2919869 h 2919869"/>
                      <a:gd name="connsiteX15" fmla="*/ 3794809 w 5074782"/>
                      <a:gd name="connsiteY15" fmla="*/ 2919869 h 2919869"/>
                      <a:gd name="connsiteX16" fmla="*/ 3230945 w 5074782"/>
                      <a:gd name="connsiteY16" fmla="*/ 2919869 h 2919869"/>
                      <a:gd name="connsiteX17" fmla="*/ 2717828 w 5074782"/>
                      <a:gd name="connsiteY17" fmla="*/ 2919869 h 2919869"/>
                      <a:gd name="connsiteX18" fmla="*/ 2204711 w 5074782"/>
                      <a:gd name="connsiteY18" fmla="*/ 2919869 h 2919869"/>
                      <a:gd name="connsiteX19" fmla="*/ 1539351 w 5074782"/>
                      <a:gd name="connsiteY19" fmla="*/ 2919869 h 2919869"/>
                      <a:gd name="connsiteX20" fmla="*/ 873990 w 5074782"/>
                      <a:gd name="connsiteY20" fmla="*/ 2919869 h 2919869"/>
                      <a:gd name="connsiteX21" fmla="*/ 0 w 5074782"/>
                      <a:gd name="connsiteY21" fmla="*/ 2919869 h 2919869"/>
                      <a:gd name="connsiteX22" fmla="*/ 0 w 5074782"/>
                      <a:gd name="connsiteY22" fmla="*/ 2277498 h 2919869"/>
                      <a:gd name="connsiteX23" fmla="*/ 0 w 5074782"/>
                      <a:gd name="connsiteY23" fmla="*/ 1664325 h 2919869"/>
                      <a:gd name="connsiteX24" fmla="*/ 0 w 5074782"/>
                      <a:gd name="connsiteY24" fmla="*/ 1138749 h 2919869"/>
                      <a:gd name="connsiteX25" fmla="*/ 0 w 5074782"/>
                      <a:gd name="connsiteY25" fmla="*/ 642371 h 2919869"/>
                      <a:gd name="connsiteX26" fmla="*/ 0 w 5074782"/>
                      <a:gd name="connsiteY26" fmla="*/ 0 h 291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74782" h="2919869" fill="none" extrusionOk="0">
                        <a:moveTo>
                          <a:pt x="0" y="0"/>
                        </a:moveTo>
                        <a:cubicBezTo>
                          <a:pt x="141496" y="-48917"/>
                          <a:pt x="278498" y="30336"/>
                          <a:pt x="462369" y="0"/>
                        </a:cubicBezTo>
                        <a:cubicBezTo>
                          <a:pt x="646240" y="-30336"/>
                          <a:pt x="812063" y="34446"/>
                          <a:pt x="1076982" y="0"/>
                        </a:cubicBezTo>
                        <a:cubicBezTo>
                          <a:pt x="1341901" y="-34446"/>
                          <a:pt x="1405493" y="66049"/>
                          <a:pt x="1691594" y="0"/>
                        </a:cubicBezTo>
                        <a:cubicBezTo>
                          <a:pt x="1977695" y="-66049"/>
                          <a:pt x="2023801" y="27644"/>
                          <a:pt x="2306206" y="0"/>
                        </a:cubicBezTo>
                        <a:cubicBezTo>
                          <a:pt x="2588611" y="-27644"/>
                          <a:pt x="2683040" y="23072"/>
                          <a:pt x="2971567" y="0"/>
                        </a:cubicBezTo>
                        <a:cubicBezTo>
                          <a:pt x="3260094" y="-23072"/>
                          <a:pt x="3182832" y="1507"/>
                          <a:pt x="3383188" y="0"/>
                        </a:cubicBezTo>
                        <a:cubicBezTo>
                          <a:pt x="3583544" y="-1507"/>
                          <a:pt x="3667045" y="2560"/>
                          <a:pt x="3794809" y="0"/>
                        </a:cubicBezTo>
                        <a:cubicBezTo>
                          <a:pt x="3922573" y="-2560"/>
                          <a:pt x="4234750" y="58128"/>
                          <a:pt x="4358674" y="0"/>
                        </a:cubicBezTo>
                        <a:cubicBezTo>
                          <a:pt x="4482598" y="-58128"/>
                          <a:pt x="4814445" y="3417"/>
                          <a:pt x="5074782" y="0"/>
                        </a:cubicBezTo>
                        <a:cubicBezTo>
                          <a:pt x="5110932" y="178787"/>
                          <a:pt x="5006499" y="399752"/>
                          <a:pt x="5074782" y="642371"/>
                        </a:cubicBezTo>
                        <a:cubicBezTo>
                          <a:pt x="5143065" y="884990"/>
                          <a:pt x="5056069" y="1055720"/>
                          <a:pt x="5074782" y="1255544"/>
                        </a:cubicBezTo>
                        <a:cubicBezTo>
                          <a:pt x="5093495" y="1455368"/>
                          <a:pt x="5028363" y="1661816"/>
                          <a:pt x="5074782" y="1839517"/>
                        </a:cubicBezTo>
                        <a:cubicBezTo>
                          <a:pt x="5121201" y="2017218"/>
                          <a:pt x="5018354" y="2572922"/>
                          <a:pt x="5074782" y="2919869"/>
                        </a:cubicBezTo>
                        <a:cubicBezTo>
                          <a:pt x="4805126" y="2931054"/>
                          <a:pt x="4643839" y="2904523"/>
                          <a:pt x="4409422" y="2919869"/>
                        </a:cubicBezTo>
                        <a:cubicBezTo>
                          <a:pt x="4175005" y="2935215"/>
                          <a:pt x="4018960" y="2870538"/>
                          <a:pt x="3794809" y="2919869"/>
                        </a:cubicBezTo>
                        <a:cubicBezTo>
                          <a:pt x="3570658" y="2969200"/>
                          <a:pt x="3435542" y="2857138"/>
                          <a:pt x="3230945" y="2919869"/>
                        </a:cubicBezTo>
                        <a:cubicBezTo>
                          <a:pt x="3026348" y="2982600"/>
                          <a:pt x="2955072" y="2915082"/>
                          <a:pt x="2717828" y="2919869"/>
                        </a:cubicBezTo>
                        <a:cubicBezTo>
                          <a:pt x="2480584" y="2924656"/>
                          <a:pt x="2336995" y="2887965"/>
                          <a:pt x="2204711" y="2919869"/>
                        </a:cubicBezTo>
                        <a:cubicBezTo>
                          <a:pt x="2072427" y="2951773"/>
                          <a:pt x="1741037" y="2918308"/>
                          <a:pt x="1539351" y="2919869"/>
                        </a:cubicBezTo>
                        <a:cubicBezTo>
                          <a:pt x="1337665" y="2921430"/>
                          <a:pt x="1049290" y="2880145"/>
                          <a:pt x="873990" y="2919869"/>
                        </a:cubicBezTo>
                        <a:cubicBezTo>
                          <a:pt x="698690" y="2959593"/>
                          <a:pt x="434286" y="2854246"/>
                          <a:pt x="0" y="2919869"/>
                        </a:cubicBezTo>
                        <a:cubicBezTo>
                          <a:pt x="-4749" y="2763479"/>
                          <a:pt x="46133" y="2499436"/>
                          <a:pt x="0" y="2277498"/>
                        </a:cubicBezTo>
                        <a:cubicBezTo>
                          <a:pt x="-46133" y="2055560"/>
                          <a:pt x="14149" y="1875906"/>
                          <a:pt x="0" y="1664325"/>
                        </a:cubicBezTo>
                        <a:cubicBezTo>
                          <a:pt x="-14149" y="1452744"/>
                          <a:pt x="5760" y="1389369"/>
                          <a:pt x="0" y="1138749"/>
                        </a:cubicBezTo>
                        <a:cubicBezTo>
                          <a:pt x="-5760" y="888129"/>
                          <a:pt x="58706" y="832052"/>
                          <a:pt x="0" y="642371"/>
                        </a:cubicBezTo>
                        <a:cubicBezTo>
                          <a:pt x="-58706" y="452690"/>
                          <a:pt x="46583" y="271521"/>
                          <a:pt x="0" y="0"/>
                        </a:cubicBezTo>
                        <a:close/>
                      </a:path>
                      <a:path w="5074782" h="2919869" stroke="0" extrusionOk="0">
                        <a:moveTo>
                          <a:pt x="0" y="0"/>
                        </a:moveTo>
                        <a:cubicBezTo>
                          <a:pt x="177037" y="-44561"/>
                          <a:pt x="362435" y="52628"/>
                          <a:pt x="563865" y="0"/>
                        </a:cubicBezTo>
                        <a:cubicBezTo>
                          <a:pt x="765296" y="-52628"/>
                          <a:pt x="958600" y="28087"/>
                          <a:pt x="1127729" y="0"/>
                        </a:cubicBezTo>
                        <a:cubicBezTo>
                          <a:pt x="1296858" y="-28087"/>
                          <a:pt x="1555239" y="65381"/>
                          <a:pt x="1793090" y="0"/>
                        </a:cubicBezTo>
                        <a:cubicBezTo>
                          <a:pt x="2030941" y="-65381"/>
                          <a:pt x="2097469" y="47841"/>
                          <a:pt x="2204711" y="0"/>
                        </a:cubicBezTo>
                        <a:cubicBezTo>
                          <a:pt x="2311953" y="-47841"/>
                          <a:pt x="2560414" y="32189"/>
                          <a:pt x="2667080" y="0"/>
                        </a:cubicBezTo>
                        <a:cubicBezTo>
                          <a:pt x="2773746" y="-32189"/>
                          <a:pt x="3107952" y="55231"/>
                          <a:pt x="3332440" y="0"/>
                        </a:cubicBezTo>
                        <a:cubicBezTo>
                          <a:pt x="3556928" y="-55231"/>
                          <a:pt x="3732558" y="6312"/>
                          <a:pt x="3896305" y="0"/>
                        </a:cubicBezTo>
                        <a:cubicBezTo>
                          <a:pt x="4060053" y="-6312"/>
                          <a:pt x="4221516" y="66874"/>
                          <a:pt x="4460170" y="0"/>
                        </a:cubicBezTo>
                        <a:cubicBezTo>
                          <a:pt x="4698825" y="-66874"/>
                          <a:pt x="4882310" y="26527"/>
                          <a:pt x="5074782" y="0"/>
                        </a:cubicBezTo>
                        <a:cubicBezTo>
                          <a:pt x="5133620" y="175982"/>
                          <a:pt x="5056827" y="293893"/>
                          <a:pt x="5074782" y="496378"/>
                        </a:cubicBezTo>
                        <a:cubicBezTo>
                          <a:pt x="5092737" y="698863"/>
                          <a:pt x="5017249" y="812163"/>
                          <a:pt x="5074782" y="1109550"/>
                        </a:cubicBezTo>
                        <a:cubicBezTo>
                          <a:pt x="5132315" y="1406937"/>
                          <a:pt x="5013600" y="1499374"/>
                          <a:pt x="5074782" y="1693524"/>
                        </a:cubicBezTo>
                        <a:cubicBezTo>
                          <a:pt x="5135964" y="1887674"/>
                          <a:pt x="5037698" y="2027095"/>
                          <a:pt x="5074782" y="2277498"/>
                        </a:cubicBezTo>
                        <a:cubicBezTo>
                          <a:pt x="5111866" y="2527901"/>
                          <a:pt x="5040950" y="2653814"/>
                          <a:pt x="5074782" y="2919869"/>
                        </a:cubicBezTo>
                        <a:cubicBezTo>
                          <a:pt x="4934430" y="2921053"/>
                          <a:pt x="4840026" y="2893213"/>
                          <a:pt x="4612413" y="2919869"/>
                        </a:cubicBezTo>
                        <a:cubicBezTo>
                          <a:pt x="4384800" y="2946525"/>
                          <a:pt x="4186884" y="2874414"/>
                          <a:pt x="3947053" y="2919869"/>
                        </a:cubicBezTo>
                        <a:cubicBezTo>
                          <a:pt x="3707222" y="2965324"/>
                          <a:pt x="3645578" y="2900644"/>
                          <a:pt x="3535431" y="2919869"/>
                        </a:cubicBezTo>
                        <a:cubicBezTo>
                          <a:pt x="3425284" y="2939094"/>
                          <a:pt x="3296529" y="2886871"/>
                          <a:pt x="3123810" y="2919869"/>
                        </a:cubicBezTo>
                        <a:cubicBezTo>
                          <a:pt x="2951091" y="2952867"/>
                          <a:pt x="2741135" y="2867851"/>
                          <a:pt x="2610693" y="2919869"/>
                        </a:cubicBezTo>
                        <a:cubicBezTo>
                          <a:pt x="2480251" y="2971887"/>
                          <a:pt x="2304033" y="2901945"/>
                          <a:pt x="2199072" y="2919869"/>
                        </a:cubicBezTo>
                        <a:cubicBezTo>
                          <a:pt x="2094111" y="2937793"/>
                          <a:pt x="1771164" y="2896659"/>
                          <a:pt x="1533712" y="2919869"/>
                        </a:cubicBezTo>
                        <a:cubicBezTo>
                          <a:pt x="1296260" y="2943079"/>
                          <a:pt x="1271644" y="2900370"/>
                          <a:pt x="1122091" y="2919869"/>
                        </a:cubicBezTo>
                        <a:cubicBezTo>
                          <a:pt x="972538" y="2939368"/>
                          <a:pt x="869887" y="2876219"/>
                          <a:pt x="710469" y="2919869"/>
                        </a:cubicBezTo>
                        <a:cubicBezTo>
                          <a:pt x="551051" y="2963519"/>
                          <a:pt x="189254" y="2893032"/>
                          <a:pt x="0" y="2919869"/>
                        </a:cubicBezTo>
                        <a:cubicBezTo>
                          <a:pt x="-55543" y="2645207"/>
                          <a:pt x="54000" y="2585653"/>
                          <a:pt x="0" y="2335895"/>
                        </a:cubicBezTo>
                        <a:cubicBezTo>
                          <a:pt x="-54000" y="2086137"/>
                          <a:pt x="4866" y="1868369"/>
                          <a:pt x="0" y="1693524"/>
                        </a:cubicBezTo>
                        <a:cubicBezTo>
                          <a:pt x="-4866" y="1518679"/>
                          <a:pt x="60627" y="1272128"/>
                          <a:pt x="0" y="1080352"/>
                        </a:cubicBezTo>
                        <a:cubicBezTo>
                          <a:pt x="-60627" y="888576"/>
                          <a:pt x="10652" y="714257"/>
                          <a:pt x="0" y="583974"/>
                        </a:cubicBezTo>
                        <a:cubicBezTo>
                          <a:pt x="-10652" y="453691"/>
                          <a:pt x="51099" y="121622"/>
                          <a:pt x="0" y="0"/>
                        </a:cubicBezTo>
                        <a:close/>
                      </a:path>
                    </a:pathLst>
                  </a:custGeom>
                  <ask:type>
                    <ask:lineSketchNone/>
                  </ask:type>
                </ask:lineSketchStyleProps>
              </a:ext>
            </a:extLst>
          </a:ln>
        </p:spPr>
        <p:txBody>
          <a:bodyPr>
            <a:normAutofit/>
          </a:bodyPr>
          <a:lstStyle/>
          <a:p>
            <a:r>
              <a:rPr lang="en-US" dirty="0"/>
              <a:t>This process is the same as previous years. </a:t>
            </a:r>
          </a:p>
          <a:p>
            <a:r>
              <a:rPr lang="en-US" dirty="0"/>
              <a:t>Open each Investment Justification and individually copy and paste the requested information from the nonprofit’s Investment Justification into the SAA Prioritization Tracker. </a:t>
            </a:r>
            <a:endParaRPr lang="en-US" b="1" u="sng" dirty="0"/>
          </a:p>
        </p:txBody>
      </p:sp>
      <p:sp>
        <p:nvSpPr>
          <p:cNvPr id="3" name="Title 2">
            <a:extLst>
              <a:ext uri="{FF2B5EF4-FFF2-40B4-BE49-F238E27FC236}">
                <a16:creationId xmlns:a16="http://schemas.microsoft.com/office/drawing/2014/main" id="{55D62C56-BB69-4B72-B009-C86959187D0B}"/>
              </a:ext>
            </a:extLst>
          </p:cNvPr>
          <p:cNvSpPr>
            <a:spLocks noGrp="1"/>
          </p:cNvSpPr>
          <p:nvPr>
            <p:ph type="title"/>
          </p:nvPr>
        </p:nvSpPr>
        <p:spPr/>
        <p:txBody>
          <a:bodyPr/>
          <a:lstStyle/>
          <a:p>
            <a:r>
              <a:rPr lang="en-US" dirty="0"/>
              <a:t>Available Processes</a:t>
            </a:r>
          </a:p>
        </p:txBody>
      </p:sp>
      <p:sp>
        <p:nvSpPr>
          <p:cNvPr id="4" name="Slide Number Placeholder 3">
            <a:extLst>
              <a:ext uri="{FF2B5EF4-FFF2-40B4-BE49-F238E27FC236}">
                <a16:creationId xmlns:a16="http://schemas.microsoft.com/office/drawing/2014/main" id="{994E791B-12B3-4A8C-8FC8-B86F936AEA02}"/>
              </a:ext>
            </a:extLst>
          </p:cNvPr>
          <p:cNvSpPr>
            <a:spLocks noGrp="1"/>
          </p:cNvSpPr>
          <p:nvPr>
            <p:ph type="sldNum" sz="quarter" idx="12"/>
          </p:nvPr>
        </p:nvSpPr>
        <p:spPr/>
        <p:txBody>
          <a:bodyPr/>
          <a:lstStyle/>
          <a:p>
            <a:fld id="{8FCC257D-A786-9244-9E17-CE618C8B9275}" type="slidenum">
              <a:rPr lang="en-US" smtClean="0"/>
              <a:pPr/>
              <a:t>7</a:t>
            </a:fld>
            <a:endParaRPr lang="en-US"/>
          </a:p>
        </p:txBody>
      </p:sp>
      <p:sp>
        <p:nvSpPr>
          <p:cNvPr id="5" name="Content Placeholder 1">
            <a:extLst>
              <a:ext uri="{FF2B5EF4-FFF2-40B4-BE49-F238E27FC236}">
                <a16:creationId xmlns:a16="http://schemas.microsoft.com/office/drawing/2014/main" id="{EBA5A633-8F0C-43E4-AAB6-16F19D69880F}"/>
              </a:ext>
            </a:extLst>
          </p:cNvPr>
          <p:cNvSpPr txBox="1">
            <a:spLocks/>
          </p:cNvSpPr>
          <p:nvPr/>
        </p:nvSpPr>
        <p:spPr>
          <a:xfrm>
            <a:off x="6235474" y="2407508"/>
            <a:ext cx="5218336" cy="3267418"/>
          </a:xfrm>
          <a:prstGeom prst="rect">
            <a:avLst/>
          </a:prstGeom>
          <a:ln w="28575">
            <a:solidFill>
              <a:srgbClr val="AEAEAE"/>
            </a:solidFill>
            <a:extLst>
              <a:ext uri="{C807C97D-BFC1-408E-A445-0C87EB9F89A2}">
                <ask:lineSketchStyleProps xmlns:ask="http://schemas.microsoft.com/office/drawing/2018/sketchyshapes" sd="1617256088">
                  <a:custGeom>
                    <a:avLst/>
                    <a:gdLst>
                      <a:gd name="connsiteX0" fmla="*/ 0 w 5218336"/>
                      <a:gd name="connsiteY0" fmla="*/ 0 h 2919868"/>
                      <a:gd name="connsiteX1" fmla="*/ 423265 w 5218336"/>
                      <a:gd name="connsiteY1" fmla="*/ 0 h 2919868"/>
                      <a:gd name="connsiteX2" fmla="*/ 1055264 w 5218336"/>
                      <a:gd name="connsiteY2" fmla="*/ 0 h 2919868"/>
                      <a:gd name="connsiteX3" fmla="*/ 1739445 w 5218336"/>
                      <a:gd name="connsiteY3" fmla="*/ 0 h 2919868"/>
                      <a:gd name="connsiteX4" fmla="*/ 2319260 w 5218336"/>
                      <a:gd name="connsiteY4" fmla="*/ 0 h 2919868"/>
                      <a:gd name="connsiteX5" fmla="*/ 2846892 w 5218336"/>
                      <a:gd name="connsiteY5" fmla="*/ 0 h 2919868"/>
                      <a:gd name="connsiteX6" fmla="*/ 3374524 w 5218336"/>
                      <a:gd name="connsiteY6" fmla="*/ 0 h 2919868"/>
                      <a:gd name="connsiteX7" fmla="*/ 4006522 w 5218336"/>
                      <a:gd name="connsiteY7" fmla="*/ 0 h 2919868"/>
                      <a:gd name="connsiteX8" fmla="*/ 4586338 w 5218336"/>
                      <a:gd name="connsiteY8" fmla="*/ 0 h 2919868"/>
                      <a:gd name="connsiteX9" fmla="*/ 5218336 w 5218336"/>
                      <a:gd name="connsiteY9" fmla="*/ 0 h 2919868"/>
                      <a:gd name="connsiteX10" fmla="*/ 5218336 w 5218336"/>
                      <a:gd name="connsiteY10" fmla="*/ 583974 h 2919868"/>
                      <a:gd name="connsiteX11" fmla="*/ 5218336 w 5218336"/>
                      <a:gd name="connsiteY11" fmla="*/ 1080351 h 2919868"/>
                      <a:gd name="connsiteX12" fmla="*/ 5218336 w 5218336"/>
                      <a:gd name="connsiteY12" fmla="*/ 1635126 h 2919868"/>
                      <a:gd name="connsiteX13" fmla="*/ 5218336 w 5218336"/>
                      <a:gd name="connsiteY13" fmla="*/ 2160702 h 2919868"/>
                      <a:gd name="connsiteX14" fmla="*/ 5218336 w 5218336"/>
                      <a:gd name="connsiteY14" fmla="*/ 2919868 h 2919868"/>
                      <a:gd name="connsiteX15" fmla="*/ 4795071 w 5218336"/>
                      <a:gd name="connsiteY15" fmla="*/ 2919868 h 2919868"/>
                      <a:gd name="connsiteX16" fmla="*/ 4163072 w 5218336"/>
                      <a:gd name="connsiteY16" fmla="*/ 2919868 h 2919868"/>
                      <a:gd name="connsiteX17" fmla="*/ 3739807 w 5218336"/>
                      <a:gd name="connsiteY17" fmla="*/ 2919868 h 2919868"/>
                      <a:gd name="connsiteX18" fmla="*/ 3107809 w 5218336"/>
                      <a:gd name="connsiteY18" fmla="*/ 2919868 h 2919868"/>
                      <a:gd name="connsiteX19" fmla="*/ 2684544 w 5218336"/>
                      <a:gd name="connsiteY19" fmla="*/ 2919868 h 2919868"/>
                      <a:gd name="connsiteX20" fmla="*/ 2104729 w 5218336"/>
                      <a:gd name="connsiteY20" fmla="*/ 2919868 h 2919868"/>
                      <a:gd name="connsiteX21" fmla="*/ 1681464 w 5218336"/>
                      <a:gd name="connsiteY21" fmla="*/ 2919868 h 2919868"/>
                      <a:gd name="connsiteX22" fmla="*/ 1258199 w 5218336"/>
                      <a:gd name="connsiteY22" fmla="*/ 2919868 h 2919868"/>
                      <a:gd name="connsiteX23" fmla="*/ 834934 w 5218336"/>
                      <a:gd name="connsiteY23" fmla="*/ 2919868 h 2919868"/>
                      <a:gd name="connsiteX24" fmla="*/ 0 w 5218336"/>
                      <a:gd name="connsiteY24" fmla="*/ 2919868 h 2919868"/>
                      <a:gd name="connsiteX25" fmla="*/ 0 w 5218336"/>
                      <a:gd name="connsiteY25" fmla="*/ 2277497 h 2919868"/>
                      <a:gd name="connsiteX26" fmla="*/ 0 w 5218336"/>
                      <a:gd name="connsiteY26" fmla="*/ 1722722 h 2919868"/>
                      <a:gd name="connsiteX27" fmla="*/ 0 w 5218336"/>
                      <a:gd name="connsiteY27" fmla="*/ 1138749 h 2919868"/>
                      <a:gd name="connsiteX28" fmla="*/ 0 w 5218336"/>
                      <a:gd name="connsiteY28" fmla="*/ 642371 h 2919868"/>
                      <a:gd name="connsiteX29" fmla="*/ 0 w 5218336"/>
                      <a:gd name="connsiteY29" fmla="*/ 0 h 291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8336" h="2919868" fill="none" extrusionOk="0">
                        <a:moveTo>
                          <a:pt x="0" y="0"/>
                        </a:moveTo>
                        <a:cubicBezTo>
                          <a:pt x="144942" y="-26664"/>
                          <a:pt x="262673" y="37208"/>
                          <a:pt x="423265" y="0"/>
                        </a:cubicBezTo>
                        <a:cubicBezTo>
                          <a:pt x="583857" y="-37208"/>
                          <a:pt x="899949" y="8054"/>
                          <a:pt x="1055264" y="0"/>
                        </a:cubicBezTo>
                        <a:cubicBezTo>
                          <a:pt x="1210579" y="-8054"/>
                          <a:pt x="1442912" y="58385"/>
                          <a:pt x="1739445" y="0"/>
                        </a:cubicBezTo>
                        <a:cubicBezTo>
                          <a:pt x="2035978" y="-58385"/>
                          <a:pt x="2111685" y="385"/>
                          <a:pt x="2319260" y="0"/>
                        </a:cubicBezTo>
                        <a:cubicBezTo>
                          <a:pt x="2526835" y="-385"/>
                          <a:pt x="2712564" y="63309"/>
                          <a:pt x="2846892" y="0"/>
                        </a:cubicBezTo>
                        <a:cubicBezTo>
                          <a:pt x="2981220" y="-63309"/>
                          <a:pt x="3223861" y="55142"/>
                          <a:pt x="3374524" y="0"/>
                        </a:cubicBezTo>
                        <a:cubicBezTo>
                          <a:pt x="3525187" y="-55142"/>
                          <a:pt x="3844020" y="33240"/>
                          <a:pt x="4006522" y="0"/>
                        </a:cubicBezTo>
                        <a:cubicBezTo>
                          <a:pt x="4169024" y="-33240"/>
                          <a:pt x="4346641" y="62656"/>
                          <a:pt x="4586338" y="0"/>
                        </a:cubicBezTo>
                        <a:cubicBezTo>
                          <a:pt x="4826035" y="-62656"/>
                          <a:pt x="5009503" y="43223"/>
                          <a:pt x="5218336" y="0"/>
                        </a:cubicBezTo>
                        <a:cubicBezTo>
                          <a:pt x="5235310" y="185599"/>
                          <a:pt x="5198113" y="320918"/>
                          <a:pt x="5218336" y="583974"/>
                        </a:cubicBezTo>
                        <a:cubicBezTo>
                          <a:pt x="5238559" y="847030"/>
                          <a:pt x="5161596" y="940980"/>
                          <a:pt x="5218336" y="1080351"/>
                        </a:cubicBezTo>
                        <a:cubicBezTo>
                          <a:pt x="5275076" y="1219722"/>
                          <a:pt x="5183302" y="1452418"/>
                          <a:pt x="5218336" y="1635126"/>
                        </a:cubicBezTo>
                        <a:cubicBezTo>
                          <a:pt x="5253370" y="1817835"/>
                          <a:pt x="5165990" y="1978080"/>
                          <a:pt x="5218336" y="2160702"/>
                        </a:cubicBezTo>
                        <a:cubicBezTo>
                          <a:pt x="5270682" y="2343324"/>
                          <a:pt x="5215535" y="2720007"/>
                          <a:pt x="5218336" y="2919868"/>
                        </a:cubicBezTo>
                        <a:cubicBezTo>
                          <a:pt x="5064233" y="2954271"/>
                          <a:pt x="4981819" y="2891044"/>
                          <a:pt x="4795071" y="2919868"/>
                        </a:cubicBezTo>
                        <a:cubicBezTo>
                          <a:pt x="4608324" y="2948692"/>
                          <a:pt x="4355688" y="2871232"/>
                          <a:pt x="4163072" y="2919868"/>
                        </a:cubicBezTo>
                        <a:cubicBezTo>
                          <a:pt x="3970456" y="2968504"/>
                          <a:pt x="3835033" y="2899029"/>
                          <a:pt x="3739807" y="2919868"/>
                        </a:cubicBezTo>
                        <a:cubicBezTo>
                          <a:pt x="3644582" y="2940707"/>
                          <a:pt x="3379781" y="2869036"/>
                          <a:pt x="3107809" y="2919868"/>
                        </a:cubicBezTo>
                        <a:cubicBezTo>
                          <a:pt x="2835837" y="2970700"/>
                          <a:pt x="2894452" y="2880109"/>
                          <a:pt x="2684544" y="2919868"/>
                        </a:cubicBezTo>
                        <a:cubicBezTo>
                          <a:pt x="2474637" y="2959627"/>
                          <a:pt x="2259229" y="2871330"/>
                          <a:pt x="2104729" y="2919868"/>
                        </a:cubicBezTo>
                        <a:cubicBezTo>
                          <a:pt x="1950230" y="2968406"/>
                          <a:pt x="1821072" y="2882784"/>
                          <a:pt x="1681464" y="2919868"/>
                        </a:cubicBezTo>
                        <a:cubicBezTo>
                          <a:pt x="1541857" y="2956952"/>
                          <a:pt x="1456587" y="2918868"/>
                          <a:pt x="1258199" y="2919868"/>
                        </a:cubicBezTo>
                        <a:cubicBezTo>
                          <a:pt x="1059811" y="2920868"/>
                          <a:pt x="1014805" y="2911661"/>
                          <a:pt x="834934" y="2919868"/>
                        </a:cubicBezTo>
                        <a:cubicBezTo>
                          <a:pt x="655063" y="2928075"/>
                          <a:pt x="189822" y="2913737"/>
                          <a:pt x="0" y="2919868"/>
                        </a:cubicBezTo>
                        <a:cubicBezTo>
                          <a:pt x="-20236" y="2688674"/>
                          <a:pt x="72170" y="2524943"/>
                          <a:pt x="0" y="2277497"/>
                        </a:cubicBezTo>
                        <a:cubicBezTo>
                          <a:pt x="-72170" y="2030051"/>
                          <a:pt x="58929" y="1900304"/>
                          <a:pt x="0" y="1722722"/>
                        </a:cubicBezTo>
                        <a:cubicBezTo>
                          <a:pt x="-58929" y="1545140"/>
                          <a:pt x="41841" y="1429305"/>
                          <a:pt x="0" y="1138749"/>
                        </a:cubicBezTo>
                        <a:cubicBezTo>
                          <a:pt x="-41841" y="848193"/>
                          <a:pt x="47131" y="821624"/>
                          <a:pt x="0" y="642371"/>
                        </a:cubicBezTo>
                        <a:cubicBezTo>
                          <a:pt x="-47131" y="463118"/>
                          <a:pt x="49555" y="299567"/>
                          <a:pt x="0" y="0"/>
                        </a:cubicBezTo>
                        <a:close/>
                      </a:path>
                      <a:path w="5218336" h="2919868" stroke="0" extrusionOk="0">
                        <a:moveTo>
                          <a:pt x="0" y="0"/>
                        </a:moveTo>
                        <a:cubicBezTo>
                          <a:pt x="224655" y="-68700"/>
                          <a:pt x="411218" y="28945"/>
                          <a:pt x="579815" y="0"/>
                        </a:cubicBezTo>
                        <a:cubicBezTo>
                          <a:pt x="748413" y="-28945"/>
                          <a:pt x="823421" y="19779"/>
                          <a:pt x="1055264" y="0"/>
                        </a:cubicBezTo>
                        <a:cubicBezTo>
                          <a:pt x="1287107" y="-19779"/>
                          <a:pt x="1395877" y="58960"/>
                          <a:pt x="1582895" y="0"/>
                        </a:cubicBezTo>
                        <a:cubicBezTo>
                          <a:pt x="1769913" y="-58960"/>
                          <a:pt x="2016925" y="30629"/>
                          <a:pt x="2267077" y="0"/>
                        </a:cubicBezTo>
                        <a:cubicBezTo>
                          <a:pt x="2517229" y="-30629"/>
                          <a:pt x="2611658" y="1501"/>
                          <a:pt x="2794709" y="0"/>
                        </a:cubicBezTo>
                        <a:cubicBezTo>
                          <a:pt x="2977760" y="-1501"/>
                          <a:pt x="3164105" y="4673"/>
                          <a:pt x="3374524" y="0"/>
                        </a:cubicBezTo>
                        <a:cubicBezTo>
                          <a:pt x="3584943" y="-4673"/>
                          <a:pt x="3765174" y="2504"/>
                          <a:pt x="3902156" y="0"/>
                        </a:cubicBezTo>
                        <a:cubicBezTo>
                          <a:pt x="4039138" y="-2504"/>
                          <a:pt x="4201385" y="16373"/>
                          <a:pt x="4325421" y="0"/>
                        </a:cubicBezTo>
                        <a:cubicBezTo>
                          <a:pt x="4449458" y="-16373"/>
                          <a:pt x="5035785" y="97826"/>
                          <a:pt x="5218336" y="0"/>
                        </a:cubicBezTo>
                        <a:cubicBezTo>
                          <a:pt x="5252390" y="139425"/>
                          <a:pt x="5217142" y="405312"/>
                          <a:pt x="5218336" y="525576"/>
                        </a:cubicBezTo>
                        <a:cubicBezTo>
                          <a:pt x="5219530" y="645840"/>
                          <a:pt x="5170532" y="923108"/>
                          <a:pt x="5218336" y="1051152"/>
                        </a:cubicBezTo>
                        <a:cubicBezTo>
                          <a:pt x="5266140" y="1179196"/>
                          <a:pt x="5208144" y="1462241"/>
                          <a:pt x="5218336" y="1693523"/>
                        </a:cubicBezTo>
                        <a:cubicBezTo>
                          <a:pt x="5228528" y="1924805"/>
                          <a:pt x="5169010" y="2042494"/>
                          <a:pt x="5218336" y="2219100"/>
                        </a:cubicBezTo>
                        <a:cubicBezTo>
                          <a:pt x="5267662" y="2395706"/>
                          <a:pt x="5134758" y="2698542"/>
                          <a:pt x="5218336" y="2919868"/>
                        </a:cubicBezTo>
                        <a:cubicBezTo>
                          <a:pt x="4991775" y="2993139"/>
                          <a:pt x="4798359" y="2842069"/>
                          <a:pt x="4534154" y="2919868"/>
                        </a:cubicBezTo>
                        <a:cubicBezTo>
                          <a:pt x="4269949" y="2997667"/>
                          <a:pt x="4304577" y="2909652"/>
                          <a:pt x="4110889" y="2919868"/>
                        </a:cubicBezTo>
                        <a:cubicBezTo>
                          <a:pt x="3917202" y="2930084"/>
                          <a:pt x="3751613" y="2891456"/>
                          <a:pt x="3426707" y="2919868"/>
                        </a:cubicBezTo>
                        <a:cubicBezTo>
                          <a:pt x="3101801" y="2948280"/>
                          <a:pt x="3014126" y="2885527"/>
                          <a:pt x="2794709" y="2919868"/>
                        </a:cubicBezTo>
                        <a:cubicBezTo>
                          <a:pt x="2575292" y="2954209"/>
                          <a:pt x="2422855" y="2902949"/>
                          <a:pt x="2110527" y="2919868"/>
                        </a:cubicBezTo>
                        <a:cubicBezTo>
                          <a:pt x="1798199" y="2936787"/>
                          <a:pt x="1798488" y="2891036"/>
                          <a:pt x="1582895" y="2919868"/>
                        </a:cubicBezTo>
                        <a:cubicBezTo>
                          <a:pt x="1367302" y="2948700"/>
                          <a:pt x="1178890" y="2874937"/>
                          <a:pt x="950897" y="2919868"/>
                        </a:cubicBezTo>
                        <a:cubicBezTo>
                          <a:pt x="722904" y="2964799"/>
                          <a:pt x="229913" y="2854903"/>
                          <a:pt x="0" y="2919868"/>
                        </a:cubicBezTo>
                        <a:cubicBezTo>
                          <a:pt x="-18313" y="2706302"/>
                          <a:pt x="70471" y="2601954"/>
                          <a:pt x="0" y="2306696"/>
                        </a:cubicBezTo>
                        <a:cubicBezTo>
                          <a:pt x="-70471" y="2011438"/>
                          <a:pt x="46392" y="1998914"/>
                          <a:pt x="0" y="1693523"/>
                        </a:cubicBezTo>
                        <a:cubicBezTo>
                          <a:pt x="-46392" y="1388132"/>
                          <a:pt x="31385" y="1347768"/>
                          <a:pt x="0" y="1167947"/>
                        </a:cubicBezTo>
                        <a:cubicBezTo>
                          <a:pt x="-31385" y="988126"/>
                          <a:pt x="31821" y="814852"/>
                          <a:pt x="0" y="613172"/>
                        </a:cubicBezTo>
                        <a:cubicBezTo>
                          <a:pt x="-31821" y="411492"/>
                          <a:pt x="67732" y="267208"/>
                          <a:pt x="0" y="0"/>
                        </a:cubicBezTo>
                        <a:close/>
                      </a:path>
                    </a:pathLst>
                  </a:custGeom>
                  <ask:type>
                    <ask:lineSketchNone/>
                  </ask:type>
                </ask:lineSketchStyleProps>
              </a:ext>
            </a:extLst>
          </a:ln>
        </p:spPr>
        <p:txBody>
          <a:bodyPr vert="horz" lIns="91440" tIns="45720" rIns="91440" bIns="45720" rtlCol="0">
            <a:normAutofit/>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42900"/>
            <a:r>
              <a:rPr lang="en-US" dirty="0"/>
              <a:t>Export all Investment Justification content from multiple PDFs into a single Excel spreadsheet. </a:t>
            </a:r>
          </a:p>
          <a:p>
            <a:pPr indent="-342900"/>
            <a:r>
              <a:rPr lang="en-US" dirty="0"/>
              <a:t>Use the NSGP IJ Export Assistance Data Collection &amp; Cleaning Tool to automatically create a table of information you can copy and paste into your SAA Prioritization Tracker. </a:t>
            </a:r>
          </a:p>
        </p:txBody>
      </p:sp>
      <p:sp>
        <p:nvSpPr>
          <p:cNvPr id="6" name="TextBox 5">
            <a:extLst>
              <a:ext uri="{FF2B5EF4-FFF2-40B4-BE49-F238E27FC236}">
                <a16:creationId xmlns:a16="http://schemas.microsoft.com/office/drawing/2014/main" id="{F8A00C15-B880-486A-8CB9-D6524B86AF78}"/>
              </a:ext>
            </a:extLst>
          </p:cNvPr>
          <p:cNvSpPr txBox="1"/>
          <p:nvPr/>
        </p:nvSpPr>
        <p:spPr>
          <a:xfrm>
            <a:off x="738189" y="1903939"/>
            <a:ext cx="5074782" cy="461665"/>
          </a:xfrm>
          <a:prstGeom prst="rect">
            <a:avLst/>
          </a:prstGeom>
          <a:solidFill>
            <a:srgbClr val="00558E"/>
          </a:solidFill>
          <a:ln>
            <a:solidFill>
              <a:srgbClr val="00558E"/>
            </a:solidFill>
          </a:ln>
        </p:spPr>
        <p:txBody>
          <a:bodyPr wrap="square" rtlCol="0">
            <a:spAutoFit/>
          </a:bodyPr>
          <a:lstStyle/>
          <a:p>
            <a:pPr algn="ctr"/>
            <a:r>
              <a:rPr lang="en-US" sz="2400" b="1" dirty="0">
                <a:solidFill>
                  <a:schemeClr val="bg1"/>
                </a:solidFill>
              </a:rPr>
              <a:t>Manual Copy and Paste</a:t>
            </a:r>
          </a:p>
        </p:txBody>
      </p:sp>
      <p:sp>
        <p:nvSpPr>
          <p:cNvPr id="7" name="TextBox 6">
            <a:extLst>
              <a:ext uri="{FF2B5EF4-FFF2-40B4-BE49-F238E27FC236}">
                <a16:creationId xmlns:a16="http://schemas.microsoft.com/office/drawing/2014/main" id="{E2D552F4-6FB6-457C-8BC3-2860878DCCD3}"/>
              </a:ext>
            </a:extLst>
          </p:cNvPr>
          <p:cNvSpPr txBox="1"/>
          <p:nvPr/>
        </p:nvSpPr>
        <p:spPr>
          <a:xfrm>
            <a:off x="6235474" y="1903939"/>
            <a:ext cx="5218337" cy="461665"/>
          </a:xfrm>
          <a:prstGeom prst="rect">
            <a:avLst/>
          </a:prstGeom>
          <a:solidFill>
            <a:srgbClr val="00558E"/>
          </a:solidFill>
          <a:ln>
            <a:solidFill>
              <a:srgbClr val="00558E"/>
            </a:solidFill>
          </a:ln>
        </p:spPr>
        <p:txBody>
          <a:bodyPr wrap="square" rtlCol="0">
            <a:spAutoFit/>
          </a:bodyPr>
          <a:lstStyle/>
          <a:p>
            <a:pPr algn="ctr"/>
            <a:r>
              <a:rPr lang="en-US" sz="2400" b="1" dirty="0">
                <a:solidFill>
                  <a:schemeClr val="bg1"/>
                </a:solidFill>
              </a:rPr>
              <a:t>PDF Export Process</a:t>
            </a:r>
          </a:p>
        </p:txBody>
      </p:sp>
      <p:sp>
        <p:nvSpPr>
          <p:cNvPr id="9" name="TextBox 8">
            <a:extLst>
              <a:ext uri="{FF2B5EF4-FFF2-40B4-BE49-F238E27FC236}">
                <a16:creationId xmlns:a16="http://schemas.microsoft.com/office/drawing/2014/main" id="{52A12FCA-BD23-4831-94C6-8AF2B7E338D4}"/>
              </a:ext>
            </a:extLst>
          </p:cNvPr>
          <p:cNvSpPr txBox="1"/>
          <p:nvPr/>
        </p:nvSpPr>
        <p:spPr>
          <a:xfrm>
            <a:off x="738189" y="1338409"/>
            <a:ext cx="10715627" cy="523220"/>
          </a:xfrm>
          <a:prstGeom prst="rect">
            <a:avLst/>
          </a:prstGeom>
          <a:solidFill>
            <a:srgbClr val="CBD6E3"/>
          </a:solidFill>
          <a:effectLst>
            <a:softEdge rad="31750"/>
          </a:effectLst>
        </p:spPr>
        <p:txBody>
          <a:bodyPr wrap="square" rtlCol="0">
            <a:spAutoFit/>
          </a:bodyPr>
          <a:lstStyle/>
          <a:p>
            <a:pPr algn="ctr"/>
            <a:r>
              <a:rPr lang="en-US" sz="1400" i="1" dirty="0"/>
              <a:t>The process used to collect, score, and prioritize Investment Justifications (IJs) is up to the SAA. Neither will be given preference by FEMA and are only being provided for the convenience of the SAAs. </a:t>
            </a:r>
          </a:p>
        </p:txBody>
      </p:sp>
    </p:spTree>
    <p:extLst>
      <p:ext uri="{BB962C8B-B14F-4D97-AF65-F5344CB8AC3E}">
        <p14:creationId xmlns:p14="http://schemas.microsoft.com/office/powerpoint/2010/main" val="1175802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154799-668E-4CDC-9982-5B9995A0D09B}"/>
              </a:ext>
            </a:extLst>
          </p:cNvPr>
          <p:cNvSpPr>
            <a:spLocks noGrp="1"/>
          </p:cNvSpPr>
          <p:nvPr>
            <p:ph idx="1"/>
          </p:nvPr>
        </p:nvSpPr>
        <p:spPr>
          <a:xfrm>
            <a:off x="738189" y="2407915"/>
            <a:ext cx="5074782" cy="3267418"/>
          </a:xfrm>
          <a:ln w="28575">
            <a:solidFill>
              <a:srgbClr val="AEAEAE"/>
            </a:solidFill>
            <a:extLst>
              <a:ext uri="{C807C97D-BFC1-408E-A445-0C87EB9F89A2}">
                <ask:lineSketchStyleProps xmlns:ask="http://schemas.microsoft.com/office/drawing/2018/sketchyshapes" sd="3978248048">
                  <a:custGeom>
                    <a:avLst/>
                    <a:gdLst>
                      <a:gd name="connsiteX0" fmla="*/ 0 w 5074782"/>
                      <a:gd name="connsiteY0" fmla="*/ 0 h 2919869"/>
                      <a:gd name="connsiteX1" fmla="*/ 462369 w 5074782"/>
                      <a:gd name="connsiteY1" fmla="*/ 0 h 2919869"/>
                      <a:gd name="connsiteX2" fmla="*/ 1076982 w 5074782"/>
                      <a:gd name="connsiteY2" fmla="*/ 0 h 2919869"/>
                      <a:gd name="connsiteX3" fmla="*/ 1691594 w 5074782"/>
                      <a:gd name="connsiteY3" fmla="*/ 0 h 2919869"/>
                      <a:gd name="connsiteX4" fmla="*/ 2306206 w 5074782"/>
                      <a:gd name="connsiteY4" fmla="*/ 0 h 2919869"/>
                      <a:gd name="connsiteX5" fmla="*/ 2971567 w 5074782"/>
                      <a:gd name="connsiteY5" fmla="*/ 0 h 2919869"/>
                      <a:gd name="connsiteX6" fmla="*/ 3383188 w 5074782"/>
                      <a:gd name="connsiteY6" fmla="*/ 0 h 2919869"/>
                      <a:gd name="connsiteX7" fmla="*/ 3794809 w 5074782"/>
                      <a:gd name="connsiteY7" fmla="*/ 0 h 2919869"/>
                      <a:gd name="connsiteX8" fmla="*/ 4358674 w 5074782"/>
                      <a:gd name="connsiteY8" fmla="*/ 0 h 2919869"/>
                      <a:gd name="connsiteX9" fmla="*/ 5074782 w 5074782"/>
                      <a:gd name="connsiteY9" fmla="*/ 0 h 2919869"/>
                      <a:gd name="connsiteX10" fmla="*/ 5074782 w 5074782"/>
                      <a:gd name="connsiteY10" fmla="*/ 642371 h 2919869"/>
                      <a:gd name="connsiteX11" fmla="*/ 5074782 w 5074782"/>
                      <a:gd name="connsiteY11" fmla="*/ 1255544 h 2919869"/>
                      <a:gd name="connsiteX12" fmla="*/ 5074782 w 5074782"/>
                      <a:gd name="connsiteY12" fmla="*/ 1839517 h 2919869"/>
                      <a:gd name="connsiteX13" fmla="*/ 5074782 w 5074782"/>
                      <a:gd name="connsiteY13" fmla="*/ 2919869 h 2919869"/>
                      <a:gd name="connsiteX14" fmla="*/ 4409422 w 5074782"/>
                      <a:gd name="connsiteY14" fmla="*/ 2919869 h 2919869"/>
                      <a:gd name="connsiteX15" fmla="*/ 3794809 w 5074782"/>
                      <a:gd name="connsiteY15" fmla="*/ 2919869 h 2919869"/>
                      <a:gd name="connsiteX16" fmla="*/ 3230945 w 5074782"/>
                      <a:gd name="connsiteY16" fmla="*/ 2919869 h 2919869"/>
                      <a:gd name="connsiteX17" fmla="*/ 2717828 w 5074782"/>
                      <a:gd name="connsiteY17" fmla="*/ 2919869 h 2919869"/>
                      <a:gd name="connsiteX18" fmla="*/ 2204711 w 5074782"/>
                      <a:gd name="connsiteY18" fmla="*/ 2919869 h 2919869"/>
                      <a:gd name="connsiteX19" fmla="*/ 1539351 w 5074782"/>
                      <a:gd name="connsiteY19" fmla="*/ 2919869 h 2919869"/>
                      <a:gd name="connsiteX20" fmla="*/ 873990 w 5074782"/>
                      <a:gd name="connsiteY20" fmla="*/ 2919869 h 2919869"/>
                      <a:gd name="connsiteX21" fmla="*/ 0 w 5074782"/>
                      <a:gd name="connsiteY21" fmla="*/ 2919869 h 2919869"/>
                      <a:gd name="connsiteX22" fmla="*/ 0 w 5074782"/>
                      <a:gd name="connsiteY22" fmla="*/ 2277498 h 2919869"/>
                      <a:gd name="connsiteX23" fmla="*/ 0 w 5074782"/>
                      <a:gd name="connsiteY23" fmla="*/ 1664325 h 2919869"/>
                      <a:gd name="connsiteX24" fmla="*/ 0 w 5074782"/>
                      <a:gd name="connsiteY24" fmla="*/ 1138749 h 2919869"/>
                      <a:gd name="connsiteX25" fmla="*/ 0 w 5074782"/>
                      <a:gd name="connsiteY25" fmla="*/ 642371 h 2919869"/>
                      <a:gd name="connsiteX26" fmla="*/ 0 w 5074782"/>
                      <a:gd name="connsiteY26" fmla="*/ 0 h 291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74782" h="2919869" fill="none" extrusionOk="0">
                        <a:moveTo>
                          <a:pt x="0" y="0"/>
                        </a:moveTo>
                        <a:cubicBezTo>
                          <a:pt x="141496" y="-48917"/>
                          <a:pt x="278498" y="30336"/>
                          <a:pt x="462369" y="0"/>
                        </a:cubicBezTo>
                        <a:cubicBezTo>
                          <a:pt x="646240" y="-30336"/>
                          <a:pt x="812063" y="34446"/>
                          <a:pt x="1076982" y="0"/>
                        </a:cubicBezTo>
                        <a:cubicBezTo>
                          <a:pt x="1341901" y="-34446"/>
                          <a:pt x="1405493" y="66049"/>
                          <a:pt x="1691594" y="0"/>
                        </a:cubicBezTo>
                        <a:cubicBezTo>
                          <a:pt x="1977695" y="-66049"/>
                          <a:pt x="2023801" y="27644"/>
                          <a:pt x="2306206" y="0"/>
                        </a:cubicBezTo>
                        <a:cubicBezTo>
                          <a:pt x="2588611" y="-27644"/>
                          <a:pt x="2683040" y="23072"/>
                          <a:pt x="2971567" y="0"/>
                        </a:cubicBezTo>
                        <a:cubicBezTo>
                          <a:pt x="3260094" y="-23072"/>
                          <a:pt x="3182832" y="1507"/>
                          <a:pt x="3383188" y="0"/>
                        </a:cubicBezTo>
                        <a:cubicBezTo>
                          <a:pt x="3583544" y="-1507"/>
                          <a:pt x="3667045" y="2560"/>
                          <a:pt x="3794809" y="0"/>
                        </a:cubicBezTo>
                        <a:cubicBezTo>
                          <a:pt x="3922573" y="-2560"/>
                          <a:pt x="4234750" y="58128"/>
                          <a:pt x="4358674" y="0"/>
                        </a:cubicBezTo>
                        <a:cubicBezTo>
                          <a:pt x="4482598" y="-58128"/>
                          <a:pt x="4814445" y="3417"/>
                          <a:pt x="5074782" y="0"/>
                        </a:cubicBezTo>
                        <a:cubicBezTo>
                          <a:pt x="5110932" y="178787"/>
                          <a:pt x="5006499" y="399752"/>
                          <a:pt x="5074782" y="642371"/>
                        </a:cubicBezTo>
                        <a:cubicBezTo>
                          <a:pt x="5143065" y="884990"/>
                          <a:pt x="5056069" y="1055720"/>
                          <a:pt x="5074782" y="1255544"/>
                        </a:cubicBezTo>
                        <a:cubicBezTo>
                          <a:pt x="5093495" y="1455368"/>
                          <a:pt x="5028363" y="1661816"/>
                          <a:pt x="5074782" y="1839517"/>
                        </a:cubicBezTo>
                        <a:cubicBezTo>
                          <a:pt x="5121201" y="2017218"/>
                          <a:pt x="5018354" y="2572922"/>
                          <a:pt x="5074782" y="2919869"/>
                        </a:cubicBezTo>
                        <a:cubicBezTo>
                          <a:pt x="4805126" y="2931054"/>
                          <a:pt x="4643839" y="2904523"/>
                          <a:pt x="4409422" y="2919869"/>
                        </a:cubicBezTo>
                        <a:cubicBezTo>
                          <a:pt x="4175005" y="2935215"/>
                          <a:pt x="4018960" y="2870538"/>
                          <a:pt x="3794809" y="2919869"/>
                        </a:cubicBezTo>
                        <a:cubicBezTo>
                          <a:pt x="3570658" y="2969200"/>
                          <a:pt x="3435542" y="2857138"/>
                          <a:pt x="3230945" y="2919869"/>
                        </a:cubicBezTo>
                        <a:cubicBezTo>
                          <a:pt x="3026348" y="2982600"/>
                          <a:pt x="2955072" y="2915082"/>
                          <a:pt x="2717828" y="2919869"/>
                        </a:cubicBezTo>
                        <a:cubicBezTo>
                          <a:pt x="2480584" y="2924656"/>
                          <a:pt x="2336995" y="2887965"/>
                          <a:pt x="2204711" y="2919869"/>
                        </a:cubicBezTo>
                        <a:cubicBezTo>
                          <a:pt x="2072427" y="2951773"/>
                          <a:pt x="1741037" y="2918308"/>
                          <a:pt x="1539351" y="2919869"/>
                        </a:cubicBezTo>
                        <a:cubicBezTo>
                          <a:pt x="1337665" y="2921430"/>
                          <a:pt x="1049290" y="2880145"/>
                          <a:pt x="873990" y="2919869"/>
                        </a:cubicBezTo>
                        <a:cubicBezTo>
                          <a:pt x="698690" y="2959593"/>
                          <a:pt x="434286" y="2854246"/>
                          <a:pt x="0" y="2919869"/>
                        </a:cubicBezTo>
                        <a:cubicBezTo>
                          <a:pt x="-4749" y="2763479"/>
                          <a:pt x="46133" y="2499436"/>
                          <a:pt x="0" y="2277498"/>
                        </a:cubicBezTo>
                        <a:cubicBezTo>
                          <a:pt x="-46133" y="2055560"/>
                          <a:pt x="14149" y="1875906"/>
                          <a:pt x="0" y="1664325"/>
                        </a:cubicBezTo>
                        <a:cubicBezTo>
                          <a:pt x="-14149" y="1452744"/>
                          <a:pt x="5760" y="1389369"/>
                          <a:pt x="0" y="1138749"/>
                        </a:cubicBezTo>
                        <a:cubicBezTo>
                          <a:pt x="-5760" y="888129"/>
                          <a:pt x="58706" y="832052"/>
                          <a:pt x="0" y="642371"/>
                        </a:cubicBezTo>
                        <a:cubicBezTo>
                          <a:pt x="-58706" y="452690"/>
                          <a:pt x="46583" y="271521"/>
                          <a:pt x="0" y="0"/>
                        </a:cubicBezTo>
                        <a:close/>
                      </a:path>
                      <a:path w="5074782" h="2919869" stroke="0" extrusionOk="0">
                        <a:moveTo>
                          <a:pt x="0" y="0"/>
                        </a:moveTo>
                        <a:cubicBezTo>
                          <a:pt x="177037" y="-44561"/>
                          <a:pt x="362435" y="52628"/>
                          <a:pt x="563865" y="0"/>
                        </a:cubicBezTo>
                        <a:cubicBezTo>
                          <a:pt x="765296" y="-52628"/>
                          <a:pt x="958600" y="28087"/>
                          <a:pt x="1127729" y="0"/>
                        </a:cubicBezTo>
                        <a:cubicBezTo>
                          <a:pt x="1296858" y="-28087"/>
                          <a:pt x="1555239" y="65381"/>
                          <a:pt x="1793090" y="0"/>
                        </a:cubicBezTo>
                        <a:cubicBezTo>
                          <a:pt x="2030941" y="-65381"/>
                          <a:pt x="2097469" y="47841"/>
                          <a:pt x="2204711" y="0"/>
                        </a:cubicBezTo>
                        <a:cubicBezTo>
                          <a:pt x="2311953" y="-47841"/>
                          <a:pt x="2560414" y="32189"/>
                          <a:pt x="2667080" y="0"/>
                        </a:cubicBezTo>
                        <a:cubicBezTo>
                          <a:pt x="2773746" y="-32189"/>
                          <a:pt x="3107952" y="55231"/>
                          <a:pt x="3332440" y="0"/>
                        </a:cubicBezTo>
                        <a:cubicBezTo>
                          <a:pt x="3556928" y="-55231"/>
                          <a:pt x="3732558" y="6312"/>
                          <a:pt x="3896305" y="0"/>
                        </a:cubicBezTo>
                        <a:cubicBezTo>
                          <a:pt x="4060053" y="-6312"/>
                          <a:pt x="4221516" y="66874"/>
                          <a:pt x="4460170" y="0"/>
                        </a:cubicBezTo>
                        <a:cubicBezTo>
                          <a:pt x="4698825" y="-66874"/>
                          <a:pt x="4882310" y="26527"/>
                          <a:pt x="5074782" y="0"/>
                        </a:cubicBezTo>
                        <a:cubicBezTo>
                          <a:pt x="5133620" y="175982"/>
                          <a:pt x="5056827" y="293893"/>
                          <a:pt x="5074782" y="496378"/>
                        </a:cubicBezTo>
                        <a:cubicBezTo>
                          <a:pt x="5092737" y="698863"/>
                          <a:pt x="5017249" y="812163"/>
                          <a:pt x="5074782" y="1109550"/>
                        </a:cubicBezTo>
                        <a:cubicBezTo>
                          <a:pt x="5132315" y="1406937"/>
                          <a:pt x="5013600" y="1499374"/>
                          <a:pt x="5074782" y="1693524"/>
                        </a:cubicBezTo>
                        <a:cubicBezTo>
                          <a:pt x="5135964" y="1887674"/>
                          <a:pt x="5037698" y="2027095"/>
                          <a:pt x="5074782" y="2277498"/>
                        </a:cubicBezTo>
                        <a:cubicBezTo>
                          <a:pt x="5111866" y="2527901"/>
                          <a:pt x="5040950" y="2653814"/>
                          <a:pt x="5074782" y="2919869"/>
                        </a:cubicBezTo>
                        <a:cubicBezTo>
                          <a:pt x="4934430" y="2921053"/>
                          <a:pt x="4840026" y="2893213"/>
                          <a:pt x="4612413" y="2919869"/>
                        </a:cubicBezTo>
                        <a:cubicBezTo>
                          <a:pt x="4384800" y="2946525"/>
                          <a:pt x="4186884" y="2874414"/>
                          <a:pt x="3947053" y="2919869"/>
                        </a:cubicBezTo>
                        <a:cubicBezTo>
                          <a:pt x="3707222" y="2965324"/>
                          <a:pt x="3645578" y="2900644"/>
                          <a:pt x="3535431" y="2919869"/>
                        </a:cubicBezTo>
                        <a:cubicBezTo>
                          <a:pt x="3425284" y="2939094"/>
                          <a:pt x="3296529" y="2886871"/>
                          <a:pt x="3123810" y="2919869"/>
                        </a:cubicBezTo>
                        <a:cubicBezTo>
                          <a:pt x="2951091" y="2952867"/>
                          <a:pt x="2741135" y="2867851"/>
                          <a:pt x="2610693" y="2919869"/>
                        </a:cubicBezTo>
                        <a:cubicBezTo>
                          <a:pt x="2480251" y="2971887"/>
                          <a:pt x="2304033" y="2901945"/>
                          <a:pt x="2199072" y="2919869"/>
                        </a:cubicBezTo>
                        <a:cubicBezTo>
                          <a:pt x="2094111" y="2937793"/>
                          <a:pt x="1771164" y="2896659"/>
                          <a:pt x="1533712" y="2919869"/>
                        </a:cubicBezTo>
                        <a:cubicBezTo>
                          <a:pt x="1296260" y="2943079"/>
                          <a:pt x="1271644" y="2900370"/>
                          <a:pt x="1122091" y="2919869"/>
                        </a:cubicBezTo>
                        <a:cubicBezTo>
                          <a:pt x="972538" y="2939368"/>
                          <a:pt x="869887" y="2876219"/>
                          <a:pt x="710469" y="2919869"/>
                        </a:cubicBezTo>
                        <a:cubicBezTo>
                          <a:pt x="551051" y="2963519"/>
                          <a:pt x="189254" y="2893032"/>
                          <a:pt x="0" y="2919869"/>
                        </a:cubicBezTo>
                        <a:cubicBezTo>
                          <a:pt x="-55543" y="2645207"/>
                          <a:pt x="54000" y="2585653"/>
                          <a:pt x="0" y="2335895"/>
                        </a:cubicBezTo>
                        <a:cubicBezTo>
                          <a:pt x="-54000" y="2086137"/>
                          <a:pt x="4866" y="1868369"/>
                          <a:pt x="0" y="1693524"/>
                        </a:cubicBezTo>
                        <a:cubicBezTo>
                          <a:pt x="-4866" y="1518679"/>
                          <a:pt x="60627" y="1272128"/>
                          <a:pt x="0" y="1080352"/>
                        </a:cubicBezTo>
                        <a:cubicBezTo>
                          <a:pt x="-60627" y="888576"/>
                          <a:pt x="10652" y="714257"/>
                          <a:pt x="0" y="583974"/>
                        </a:cubicBezTo>
                        <a:cubicBezTo>
                          <a:pt x="-10652" y="453691"/>
                          <a:pt x="51099" y="121622"/>
                          <a:pt x="0" y="0"/>
                        </a:cubicBezTo>
                        <a:close/>
                      </a:path>
                    </a:pathLst>
                  </a:custGeom>
                  <ask:type>
                    <ask:lineSketchNone/>
                  </ask:type>
                </ask:lineSketchStyleProps>
              </a:ext>
            </a:extLst>
          </a:ln>
        </p:spPr>
        <p:txBody>
          <a:bodyPr>
            <a:normAutofit/>
          </a:bodyPr>
          <a:lstStyle/>
          <a:p>
            <a:pPr>
              <a:lnSpc>
                <a:spcPct val="110000"/>
              </a:lnSpc>
              <a:spcBef>
                <a:spcPts val="0"/>
              </a:spcBef>
              <a:spcAft>
                <a:spcPts val="600"/>
              </a:spcAft>
            </a:pPr>
            <a:r>
              <a:rPr lang="en-US" sz="1700" dirty="0"/>
              <a:t>Skip to the </a:t>
            </a:r>
            <a:r>
              <a:rPr lang="en-US" sz="1700" dirty="0">
                <a:hlinkClick r:id="rId2" action="ppaction://hlinksldjump"/>
              </a:rPr>
              <a:t>Scoring Matrix</a:t>
            </a:r>
            <a:r>
              <a:rPr lang="en-US" sz="1700" dirty="0"/>
              <a:t> for your reference and proceed as you did in previous years. </a:t>
            </a:r>
          </a:p>
          <a:p>
            <a:pPr>
              <a:lnSpc>
                <a:spcPct val="110000"/>
              </a:lnSpc>
              <a:spcBef>
                <a:spcPts val="0"/>
              </a:spcBef>
              <a:spcAft>
                <a:spcPts val="600"/>
              </a:spcAft>
            </a:pPr>
            <a:r>
              <a:rPr lang="en-US" sz="1700" dirty="0"/>
              <a:t>Review and score each Investment Justification.</a:t>
            </a:r>
          </a:p>
          <a:p>
            <a:pPr>
              <a:lnSpc>
                <a:spcPct val="110000"/>
              </a:lnSpc>
              <a:spcBef>
                <a:spcPts val="0"/>
              </a:spcBef>
              <a:spcAft>
                <a:spcPts val="600"/>
              </a:spcAft>
            </a:pPr>
            <a:r>
              <a:rPr lang="en-US" sz="1700" dirty="0"/>
              <a:t>Fill out the Prioritization Tracker.</a:t>
            </a:r>
          </a:p>
          <a:p>
            <a:pPr>
              <a:lnSpc>
                <a:spcPct val="110000"/>
              </a:lnSpc>
              <a:spcBef>
                <a:spcPts val="0"/>
              </a:spcBef>
              <a:spcAft>
                <a:spcPts val="600"/>
              </a:spcAft>
            </a:pPr>
            <a:r>
              <a:rPr lang="en-US" sz="1700" b="1" u="sng" dirty="0"/>
              <a:t>Save the Prioritization Tracker. Submit the completed Prioritization Tracker and the Investment Justifications to FEMA in ND Grants. </a:t>
            </a:r>
          </a:p>
        </p:txBody>
      </p:sp>
      <p:sp>
        <p:nvSpPr>
          <p:cNvPr id="3" name="Title 2">
            <a:extLst>
              <a:ext uri="{FF2B5EF4-FFF2-40B4-BE49-F238E27FC236}">
                <a16:creationId xmlns:a16="http://schemas.microsoft.com/office/drawing/2014/main" id="{55D62C56-BB69-4B72-B009-C86959187D0B}"/>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994E791B-12B3-4A8C-8FC8-B86F936AEA02}"/>
              </a:ext>
            </a:extLst>
          </p:cNvPr>
          <p:cNvSpPr>
            <a:spLocks noGrp="1"/>
          </p:cNvSpPr>
          <p:nvPr>
            <p:ph type="sldNum" sz="quarter" idx="12"/>
          </p:nvPr>
        </p:nvSpPr>
        <p:spPr/>
        <p:txBody>
          <a:bodyPr/>
          <a:lstStyle/>
          <a:p>
            <a:fld id="{8FCC257D-A786-9244-9E17-CE618C8B9275}" type="slidenum">
              <a:rPr lang="en-US" smtClean="0"/>
              <a:pPr/>
              <a:t>8</a:t>
            </a:fld>
            <a:endParaRPr lang="en-US"/>
          </a:p>
        </p:txBody>
      </p:sp>
      <p:sp>
        <p:nvSpPr>
          <p:cNvPr id="5" name="Content Placeholder 1">
            <a:extLst>
              <a:ext uri="{FF2B5EF4-FFF2-40B4-BE49-F238E27FC236}">
                <a16:creationId xmlns:a16="http://schemas.microsoft.com/office/drawing/2014/main" id="{EBA5A633-8F0C-43E4-AAB6-16F19D69880F}"/>
              </a:ext>
            </a:extLst>
          </p:cNvPr>
          <p:cNvSpPr txBox="1">
            <a:spLocks/>
          </p:cNvSpPr>
          <p:nvPr/>
        </p:nvSpPr>
        <p:spPr>
          <a:xfrm>
            <a:off x="6235474" y="2407508"/>
            <a:ext cx="5218336" cy="3267418"/>
          </a:xfrm>
          <a:prstGeom prst="rect">
            <a:avLst/>
          </a:prstGeom>
          <a:ln w="28575">
            <a:solidFill>
              <a:srgbClr val="AEAEAE"/>
            </a:solidFill>
            <a:extLst>
              <a:ext uri="{C807C97D-BFC1-408E-A445-0C87EB9F89A2}">
                <ask:lineSketchStyleProps xmlns:ask="http://schemas.microsoft.com/office/drawing/2018/sketchyshapes" sd="1617256088">
                  <a:custGeom>
                    <a:avLst/>
                    <a:gdLst>
                      <a:gd name="connsiteX0" fmla="*/ 0 w 5218336"/>
                      <a:gd name="connsiteY0" fmla="*/ 0 h 2919868"/>
                      <a:gd name="connsiteX1" fmla="*/ 423265 w 5218336"/>
                      <a:gd name="connsiteY1" fmla="*/ 0 h 2919868"/>
                      <a:gd name="connsiteX2" fmla="*/ 1055264 w 5218336"/>
                      <a:gd name="connsiteY2" fmla="*/ 0 h 2919868"/>
                      <a:gd name="connsiteX3" fmla="*/ 1739445 w 5218336"/>
                      <a:gd name="connsiteY3" fmla="*/ 0 h 2919868"/>
                      <a:gd name="connsiteX4" fmla="*/ 2319260 w 5218336"/>
                      <a:gd name="connsiteY4" fmla="*/ 0 h 2919868"/>
                      <a:gd name="connsiteX5" fmla="*/ 2846892 w 5218336"/>
                      <a:gd name="connsiteY5" fmla="*/ 0 h 2919868"/>
                      <a:gd name="connsiteX6" fmla="*/ 3374524 w 5218336"/>
                      <a:gd name="connsiteY6" fmla="*/ 0 h 2919868"/>
                      <a:gd name="connsiteX7" fmla="*/ 4006522 w 5218336"/>
                      <a:gd name="connsiteY7" fmla="*/ 0 h 2919868"/>
                      <a:gd name="connsiteX8" fmla="*/ 4586338 w 5218336"/>
                      <a:gd name="connsiteY8" fmla="*/ 0 h 2919868"/>
                      <a:gd name="connsiteX9" fmla="*/ 5218336 w 5218336"/>
                      <a:gd name="connsiteY9" fmla="*/ 0 h 2919868"/>
                      <a:gd name="connsiteX10" fmla="*/ 5218336 w 5218336"/>
                      <a:gd name="connsiteY10" fmla="*/ 583974 h 2919868"/>
                      <a:gd name="connsiteX11" fmla="*/ 5218336 w 5218336"/>
                      <a:gd name="connsiteY11" fmla="*/ 1080351 h 2919868"/>
                      <a:gd name="connsiteX12" fmla="*/ 5218336 w 5218336"/>
                      <a:gd name="connsiteY12" fmla="*/ 1635126 h 2919868"/>
                      <a:gd name="connsiteX13" fmla="*/ 5218336 w 5218336"/>
                      <a:gd name="connsiteY13" fmla="*/ 2160702 h 2919868"/>
                      <a:gd name="connsiteX14" fmla="*/ 5218336 w 5218336"/>
                      <a:gd name="connsiteY14" fmla="*/ 2919868 h 2919868"/>
                      <a:gd name="connsiteX15" fmla="*/ 4795071 w 5218336"/>
                      <a:gd name="connsiteY15" fmla="*/ 2919868 h 2919868"/>
                      <a:gd name="connsiteX16" fmla="*/ 4163072 w 5218336"/>
                      <a:gd name="connsiteY16" fmla="*/ 2919868 h 2919868"/>
                      <a:gd name="connsiteX17" fmla="*/ 3739807 w 5218336"/>
                      <a:gd name="connsiteY17" fmla="*/ 2919868 h 2919868"/>
                      <a:gd name="connsiteX18" fmla="*/ 3107809 w 5218336"/>
                      <a:gd name="connsiteY18" fmla="*/ 2919868 h 2919868"/>
                      <a:gd name="connsiteX19" fmla="*/ 2684544 w 5218336"/>
                      <a:gd name="connsiteY19" fmla="*/ 2919868 h 2919868"/>
                      <a:gd name="connsiteX20" fmla="*/ 2104729 w 5218336"/>
                      <a:gd name="connsiteY20" fmla="*/ 2919868 h 2919868"/>
                      <a:gd name="connsiteX21" fmla="*/ 1681464 w 5218336"/>
                      <a:gd name="connsiteY21" fmla="*/ 2919868 h 2919868"/>
                      <a:gd name="connsiteX22" fmla="*/ 1258199 w 5218336"/>
                      <a:gd name="connsiteY22" fmla="*/ 2919868 h 2919868"/>
                      <a:gd name="connsiteX23" fmla="*/ 834934 w 5218336"/>
                      <a:gd name="connsiteY23" fmla="*/ 2919868 h 2919868"/>
                      <a:gd name="connsiteX24" fmla="*/ 0 w 5218336"/>
                      <a:gd name="connsiteY24" fmla="*/ 2919868 h 2919868"/>
                      <a:gd name="connsiteX25" fmla="*/ 0 w 5218336"/>
                      <a:gd name="connsiteY25" fmla="*/ 2277497 h 2919868"/>
                      <a:gd name="connsiteX26" fmla="*/ 0 w 5218336"/>
                      <a:gd name="connsiteY26" fmla="*/ 1722722 h 2919868"/>
                      <a:gd name="connsiteX27" fmla="*/ 0 w 5218336"/>
                      <a:gd name="connsiteY27" fmla="*/ 1138749 h 2919868"/>
                      <a:gd name="connsiteX28" fmla="*/ 0 w 5218336"/>
                      <a:gd name="connsiteY28" fmla="*/ 642371 h 2919868"/>
                      <a:gd name="connsiteX29" fmla="*/ 0 w 5218336"/>
                      <a:gd name="connsiteY29" fmla="*/ 0 h 291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8336" h="2919868" fill="none" extrusionOk="0">
                        <a:moveTo>
                          <a:pt x="0" y="0"/>
                        </a:moveTo>
                        <a:cubicBezTo>
                          <a:pt x="144942" y="-26664"/>
                          <a:pt x="262673" y="37208"/>
                          <a:pt x="423265" y="0"/>
                        </a:cubicBezTo>
                        <a:cubicBezTo>
                          <a:pt x="583857" y="-37208"/>
                          <a:pt x="899949" y="8054"/>
                          <a:pt x="1055264" y="0"/>
                        </a:cubicBezTo>
                        <a:cubicBezTo>
                          <a:pt x="1210579" y="-8054"/>
                          <a:pt x="1442912" y="58385"/>
                          <a:pt x="1739445" y="0"/>
                        </a:cubicBezTo>
                        <a:cubicBezTo>
                          <a:pt x="2035978" y="-58385"/>
                          <a:pt x="2111685" y="385"/>
                          <a:pt x="2319260" y="0"/>
                        </a:cubicBezTo>
                        <a:cubicBezTo>
                          <a:pt x="2526835" y="-385"/>
                          <a:pt x="2712564" y="63309"/>
                          <a:pt x="2846892" y="0"/>
                        </a:cubicBezTo>
                        <a:cubicBezTo>
                          <a:pt x="2981220" y="-63309"/>
                          <a:pt x="3223861" y="55142"/>
                          <a:pt x="3374524" y="0"/>
                        </a:cubicBezTo>
                        <a:cubicBezTo>
                          <a:pt x="3525187" y="-55142"/>
                          <a:pt x="3844020" y="33240"/>
                          <a:pt x="4006522" y="0"/>
                        </a:cubicBezTo>
                        <a:cubicBezTo>
                          <a:pt x="4169024" y="-33240"/>
                          <a:pt x="4346641" y="62656"/>
                          <a:pt x="4586338" y="0"/>
                        </a:cubicBezTo>
                        <a:cubicBezTo>
                          <a:pt x="4826035" y="-62656"/>
                          <a:pt x="5009503" y="43223"/>
                          <a:pt x="5218336" y="0"/>
                        </a:cubicBezTo>
                        <a:cubicBezTo>
                          <a:pt x="5235310" y="185599"/>
                          <a:pt x="5198113" y="320918"/>
                          <a:pt x="5218336" y="583974"/>
                        </a:cubicBezTo>
                        <a:cubicBezTo>
                          <a:pt x="5238559" y="847030"/>
                          <a:pt x="5161596" y="940980"/>
                          <a:pt x="5218336" y="1080351"/>
                        </a:cubicBezTo>
                        <a:cubicBezTo>
                          <a:pt x="5275076" y="1219722"/>
                          <a:pt x="5183302" y="1452418"/>
                          <a:pt x="5218336" y="1635126"/>
                        </a:cubicBezTo>
                        <a:cubicBezTo>
                          <a:pt x="5253370" y="1817835"/>
                          <a:pt x="5165990" y="1978080"/>
                          <a:pt x="5218336" y="2160702"/>
                        </a:cubicBezTo>
                        <a:cubicBezTo>
                          <a:pt x="5270682" y="2343324"/>
                          <a:pt x="5215535" y="2720007"/>
                          <a:pt x="5218336" y="2919868"/>
                        </a:cubicBezTo>
                        <a:cubicBezTo>
                          <a:pt x="5064233" y="2954271"/>
                          <a:pt x="4981819" y="2891044"/>
                          <a:pt x="4795071" y="2919868"/>
                        </a:cubicBezTo>
                        <a:cubicBezTo>
                          <a:pt x="4608324" y="2948692"/>
                          <a:pt x="4355688" y="2871232"/>
                          <a:pt x="4163072" y="2919868"/>
                        </a:cubicBezTo>
                        <a:cubicBezTo>
                          <a:pt x="3970456" y="2968504"/>
                          <a:pt x="3835033" y="2899029"/>
                          <a:pt x="3739807" y="2919868"/>
                        </a:cubicBezTo>
                        <a:cubicBezTo>
                          <a:pt x="3644582" y="2940707"/>
                          <a:pt x="3379781" y="2869036"/>
                          <a:pt x="3107809" y="2919868"/>
                        </a:cubicBezTo>
                        <a:cubicBezTo>
                          <a:pt x="2835837" y="2970700"/>
                          <a:pt x="2894452" y="2880109"/>
                          <a:pt x="2684544" y="2919868"/>
                        </a:cubicBezTo>
                        <a:cubicBezTo>
                          <a:pt x="2474637" y="2959627"/>
                          <a:pt x="2259229" y="2871330"/>
                          <a:pt x="2104729" y="2919868"/>
                        </a:cubicBezTo>
                        <a:cubicBezTo>
                          <a:pt x="1950230" y="2968406"/>
                          <a:pt x="1821072" y="2882784"/>
                          <a:pt x="1681464" y="2919868"/>
                        </a:cubicBezTo>
                        <a:cubicBezTo>
                          <a:pt x="1541857" y="2956952"/>
                          <a:pt x="1456587" y="2918868"/>
                          <a:pt x="1258199" y="2919868"/>
                        </a:cubicBezTo>
                        <a:cubicBezTo>
                          <a:pt x="1059811" y="2920868"/>
                          <a:pt x="1014805" y="2911661"/>
                          <a:pt x="834934" y="2919868"/>
                        </a:cubicBezTo>
                        <a:cubicBezTo>
                          <a:pt x="655063" y="2928075"/>
                          <a:pt x="189822" y="2913737"/>
                          <a:pt x="0" y="2919868"/>
                        </a:cubicBezTo>
                        <a:cubicBezTo>
                          <a:pt x="-20236" y="2688674"/>
                          <a:pt x="72170" y="2524943"/>
                          <a:pt x="0" y="2277497"/>
                        </a:cubicBezTo>
                        <a:cubicBezTo>
                          <a:pt x="-72170" y="2030051"/>
                          <a:pt x="58929" y="1900304"/>
                          <a:pt x="0" y="1722722"/>
                        </a:cubicBezTo>
                        <a:cubicBezTo>
                          <a:pt x="-58929" y="1545140"/>
                          <a:pt x="41841" y="1429305"/>
                          <a:pt x="0" y="1138749"/>
                        </a:cubicBezTo>
                        <a:cubicBezTo>
                          <a:pt x="-41841" y="848193"/>
                          <a:pt x="47131" y="821624"/>
                          <a:pt x="0" y="642371"/>
                        </a:cubicBezTo>
                        <a:cubicBezTo>
                          <a:pt x="-47131" y="463118"/>
                          <a:pt x="49555" y="299567"/>
                          <a:pt x="0" y="0"/>
                        </a:cubicBezTo>
                        <a:close/>
                      </a:path>
                      <a:path w="5218336" h="2919868" stroke="0" extrusionOk="0">
                        <a:moveTo>
                          <a:pt x="0" y="0"/>
                        </a:moveTo>
                        <a:cubicBezTo>
                          <a:pt x="224655" y="-68700"/>
                          <a:pt x="411218" y="28945"/>
                          <a:pt x="579815" y="0"/>
                        </a:cubicBezTo>
                        <a:cubicBezTo>
                          <a:pt x="748413" y="-28945"/>
                          <a:pt x="823421" y="19779"/>
                          <a:pt x="1055264" y="0"/>
                        </a:cubicBezTo>
                        <a:cubicBezTo>
                          <a:pt x="1287107" y="-19779"/>
                          <a:pt x="1395877" y="58960"/>
                          <a:pt x="1582895" y="0"/>
                        </a:cubicBezTo>
                        <a:cubicBezTo>
                          <a:pt x="1769913" y="-58960"/>
                          <a:pt x="2016925" y="30629"/>
                          <a:pt x="2267077" y="0"/>
                        </a:cubicBezTo>
                        <a:cubicBezTo>
                          <a:pt x="2517229" y="-30629"/>
                          <a:pt x="2611658" y="1501"/>
                          <a:pt x="2794709" y="0"/>
                        </a:cubicBezTo>
                        <a:cubicBezTo>
                          <a:pt x="2977760" y="-1501"/>
                          <a:pt x="3164105" y="4673"/>
                          <a:pt x="3374524" y="0"/>
                        </a:cubicBezTo>
                        <a:cubicBezTo>
                          <a:pt x="3584943" y="-4673"/>
                          <a:pt x="3765174" y="2504"/>
                          <a:pt x="3902156" y="0"/>
                        </a:cubicBezTo>
                        <a:cubicBezTo>
                          <a:pt x="4039138" y="-2504"/>
                          <a:pt x="4201385" y="16373"/>
                          <a:pt x="4325421" y="0"/>
                        </a:cubicBezTo>
                        <a:cubicBezTo>
                          <a:pt x="4449458" y="-16373"/>
                          <a:pt x="5035785" y="97826"/>
                          <a:pt x="5218336" y="0"/>
                        </a:cubicBezTo>
                        <a:cubicBezTo>
                          <a:pt x="5252390" y="139425"/>
                          <a:pt x="5217142" y="405312"/>
                          <a:pt x="5218336" y="525576"/>
                        </a:cubicBezTo>
                        <a:cubicBezTo>
                          <a:pt x="5219530" y="645840"/>
                          <a:pt x="5170532" y="923108"/>
                          <a:pt x="5218336" y="1051152"/>
                        </a:cubicBezTo>
                        <a:cubicBezTo>
                          <a:pt x="5266140" y="1179196"/>
                          <a:pt x="5208144" y="1462241"/>
                          <a:pt x="5218336" y="1693523"/>
                        </a:cubicBezTo>
                        <a:cubicBezTo>
                          <a:pt x="5228528" y="1924805"/>
                          <a:pt x="5169010" y="2042494"/>
                          <a:pt x="5218336" y="2219100"/>
                        </a:cubicBezTo>
                        <a:cubicBezTo>
                          <a:pt x="5267662" y="2395706"/>
                          <a:pt x="5134758" y="2698542"/>
                          <a:pt x="5218336" y="2919868"/>
                        </a:cubicBezTo>
                        <a:cubicBezTo>
                          <a:pt x="4991775" y="2993139"/>
                          <a:pt x="4798359" y="2842069"/>
                          <a:pt x="4534154" y="2919868"/>
                        </a:cubicBezTo>
                        <a:cubicBezTo>
                          <a:pt x="4269949" y="2997667"/>
                          <a:pt x="4304577" y="2909652"/>
                          <a:pt x="4110889" y="2919868"/>
                        </a:cubicBezTo>
                        <a:cubicBezTo>
                          <a:pt x="3917202" y="2930084"/>
                          <a:pt x="3751613" y="2891456"/>
                          <a:pt x="3426707" y="2919868"/>
                        </a:cubicBezTo>
                        <a:cubicBezTo>
                          <a:pt x="3101801" y="2948280"/>
                          <a:pt x="3014126" y="2885527"/>
                          <a:pt x="2794709" y="2919868"/>
                        </a:cubicBezTo>
                        <a:cubicBezTo>
                          <a:pt x="2575292" y="2954209"/>
                          <a:pt x="2422855" y="2902949"/>
                          <a:pt x="2110527" y="2919868"/>
                        </a:cubicBezTo>
                        <a:cubicBezTo>
                          <a:pt x="1798199" y="2936787"/>
                          <a:pt x="1798488" y="2891036"/>
                          <a:pt x="1582895" y="2919868"/>
                        </a:cubicBezTo>
                        <a:cubicBezTo>
                          <a:pt x="1367302" y="2948700"/>
                          <a:pt x="1178890" y="2874937"/>
                          <a:pt x="950897" y="2919868"/>
                        </a:cubicBezTo>
                        <a:cubicBezTo>
                          <a:pt x="722904" y="2964799"/>
                          <a:pt x="229913" y="2854903"/>
                          <a:pt x="0" y="2919868"/>
                        </a:cubicBezTo>
                        <a:cubicBezTo>
                          <a:pt x="-18313" y="2706302"/>
                          <a:pt x="70471" y="2601954"/>
                          <a:pt x="0" y="2306696"/>
                        </a:cubicBezTo>
                        <a:cubicBezTo>
                          <a:pt x="-70471" y="2011438"/>
                          <a:pt x="46392" y="1998914"/>
                          <a:pt x="0" y="1693523"/>
                        </a:cubicBezTo>
                        <a:cubicBezTo>
                          <a:pt x="-46392" y="1388132"/>
                          <a:pt x="31385" y="1347768"/>
                          <a:pt x="0" y="1167947"/>
                        </a:cubicBezTo>
                        <a:cubicBezTo>
                          <a:pt x="-31385" y="988126"/>
                          <a:pt x="31821" y="814852"/>
                          <a:pt x="0" y="613172"/>
                        </a:cubicBezTo>
                        <a:cubicBezTo>
                          <a:pt x="-31821" y="411492"/>
                          <a:pt x="67732" y="267208"/>
                          <a:pt x="0" y="0"/>
                        </a:cubicBezTo>
                        <a:close/>
                      </a:path>
                    </a:pathLst>
                  </a:custGeom>
                  <ask:type>
                    <ask:lineSketchNone/>
                  </ask:type>
                </ask:lineSketchStyleProps>
              </a:ext>
            </a:extLst>
          </a:ln>
        </p:spPr>
        <p:txBody>
          <a:bodyPr vert="horz" lIns="91440" tIns="45720" rIns="91440" bIns="45720" rtlCol="0">
            <a:normAutofit fontScale="77500" lnSpcReduction="20000"/>
          </a:bodyPr>
          <a:lstStyle>
            <a:lvl1pPr marL="342900" indent="-347472" algn="l" defTabSz="457200" rtl="0" eaLnBrk="1" latinLnBrk="0" hangingPunct="1">
              <a:lnSpc>
                <a:spcPts val="2600"/>
              </a:lnSpc>
              <a:spcBef>
                <a:spcPts val="1000"/>
              </a:spcBef>
              <a:buClr>
                <a:schemeClr val="accent3">
                  <a:lumMod val="75000"/>
                </a:schemeClr>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1000"/>
              </a:spcBef>
              <a:buClr>
                <a:schemeClr val="accent3">
                  <a:lumMod val="75000"/>
                </a:schemeClr>
              </a:buClr>
              <a:buSzPct val="50000"/>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1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20000"/>
              </a:lnSpc>
              <a:spcBef>
                <a:spcPts val="0"/>
              </a:spcBef>
              <a:spcAft>
                <a:spcPts val="600"/>
              </a:spcAft>
              <a:buNone/>
            </a:pPr>
            <a:r>
              <a:rPr lang="en-US" u="sng" dirty="0"/>
              <a:t>Follow the processes outlined in the next slides to: </a:t>
            </a:r>
          </a:p>
          <a:p>
            <a:pPr indent="-342900">
              <a:lnSpc>
                <a:spcPct val="120000"/>
              </a:lnSpc>
              <a:spcBef>
                <a:spcPts val="0"/>
              </a:spcBef>
              <a:spcAft>
                <a:spcPts val="600"/>
              </a:spcAft>
            </a:pPr>
            <a:r>
              <a:rPr lang="en-US" dirty="0"/>
              <a:t>Export all Investment Justification content from multiple PDFs into a single Excel spreadsheet. </a:t>
            </a:r>
          </a:p>
          <a:p>
            <a:pPr indent="-342900">
              <a:lnSpc>
                <a:spcPct val="120000"/>
              </a:lnSpc>
              <a:spcBef>
                <a:spcPts val="0"/>
              </a:spcBef>
              <a:spcAft>
                <a:spcPts val="600"/>
              </a:spcAft>
            </a:pPr>
            <a:r>
              <a:rPr lang="en-US" dirty="0"/>
              <a:t>Use the NSGP IJ Export Assistance Data Collection &amp; Cleaning Tool to automatically create a table of information you can copy and paste into your SAA Prioritization Tracker. </a:t>
            </a:r>
          </a:p>
          <a:p>
            <a:pPr indent="-342900">
              <a:lnSpc>
                <a:spcPct val="120000"/>
              </a:lnSpc>
              <a:spcBef>
                <a:spcPts val="0"/>
              </a:spcBef>
              <a:spcAft>
                <a:spcPts val="600"/>
              </a:spcAft>
            </a:pPr>
            <a:r>
              <a:rPr lang="en-US" b="1" u="sng" dirty="0"/>
              <a:t>Save the Prioritization Tracker. Submit the completed Prioritization Tracker and the Investment Justifications to FEMA in ND Grants. </a:t>
            </a:r>
            <a:endParaRPr lang="en-US" dirty="0"/>
          </a:p>
        </p:txBody>
      </p:sp>
      <p:sp>
        <p:nvSpPr>
          <p:cNvPr id="6" name="TextBox 5">
            <a:extLst>
              <a:ext uri="{FF2B5EF4-FFF2-40B4-BE49-F238E27FC236}">
                <a16:creationId xmlns:a16="http://schemas.microsoft.com/office/drawing/2014/main" id="{F8A00C15-B880-486A-8CB9-D6524B86AF78}"/>
              </a:ext>
            </a:extLst>
          </p:cNvPr>
          <p:cNvSpPr txBox="1"/>
          <p:nvPr/>
        </p:nvSpPr>
        <p:spPr>
          <a:xfrm>
            <a:off x="738189" y="1903939"/>
            <a:ext cx="5074782" cy="461665"/>
          </a:xfrm>
          <a:prstGeom prst="rect">
            <a:avLst/>
          </a:prstGeom>
          <a:solidFill>
            <a:srgbClr val="00558E"/>
          </a:solidFill>
          <a:ln>
            <a:solidFill>
              <a:srgbClr val="00558E"/>
            </a:solidFill>
          </a:ln>
        </p:spPr>
        <p:txBody>
          <a:bodyPr wrap="square" rtlCol="0">
            <a:spAutoFit/>
          </a:bodyPr>
          <a:lstStyle/>
          <a:p>
            <a:pPr algn="ctr"/>
            <a:r>
              <a:rPr lang="en-US" sz="2400" b="1" dirty="0">
                <a:solidFill>
                  <a:schemeClr val="bg1"/>
                </a:solidFill>
              </a:rPr>
              <a:t>Manual Copy and Paste</a:t>
            </a:r>
          </a:p>
        </p:txBody>
      </p:sp>
      <p:sp>
        <p:nvSpPr>
          <p:cNvPr id="7" name="TextBox 6">
            <a:extLst>
              <a:ext uri="{FF2B5EF4-FFF2-40B4-BE49-F238E27FC236}">
                <a16:creationId xmlns:a16="http://schemas.microsoft.com/office/drawing/2014/main" id="{E2D552F4-6FB6-457C-8BC3-2860878DCCD3}"/>
              </a:ext>
            </a:extLst>
          </p:cNvPr>
          <p:cNvSpPr txBox="1"/>
          <p:nvPr/>
        </p:nvSpPr>
        <p:spPr>
          <a:xfrm>
            <a:off x="6235474" y="1903939"/>
            <a:ext cx="5218337" cy="461665"/>
          </a:xfrm>
          <a:prstGeom prst="rect">
            <a:avLst/>
          </a:prstGeom>
          <a:solidFill>
            <a:srgbClr val="00558E"/>
          </a:solidFill>
          <a:ln>
            <a:solidFill>
              <a:srgbClr val="00558E"/>
            </a:solidFill>
          </a:ln>
        </p:spPr>
        <p:txBody>
          <a:bodyPr wrap="square" rtlCol="0">
            <a:spAutoFit/>
          </a:bodyPr>
          <a:lstStyle/>
          <a:p>
            <a:pPr algn="ctr"/>
            <a:r>
              <a:rPr lang="en-US" sz="2400" b="1" dirty="0">
                <a:solidFill>
                  <a:schemeClr val="bg1"/>
                </a:solidFill>
              </a:rPr>
              <a:t>PDF Export Process</a:t>
            </a:r>
          </a:p>
        </p:txBody>
      </p:sp>
      <p:sp>
        <p:nvSpPr>
          <p:cNvPr id="9" name="TextBox 8">
            <a:extLst>
              <a:ext uri="{FF2B5EF4-FFF2-40B4-BE49-F238E27FC236}">
                <a16:creationId xmlns:a16="http://schemas.microsoft.com/office/drawing/2014/main" id="{52A12FCA-BD23-4831-94C6-8AF2B7E338D4}"/>
              </a:ext>
            </a:extLst>
          </p:cNvPr>
          <p:cNvSpPr txBox="1"/>
          <p:nvPr/>
        </p:nvSpPr>
        <p:spPr>
          <a:xfrm>
            <a:off x="738189" y="1338409"/>
            <a:ext cx="10715627" cy="523220"/>
          </a:xfrm>
          <a:prstGeom prst="rect">
            <a:avLst/>
          </a:prstGeom>
          <a:solidFill>
            <a:srgbClr val="CBD6E3"/>
          </a:solidFill>
          <a:effectLst>
            <a:softEdge rad="31750"/>
          </a:effectLst>
        </p:spPr>
        <p:txBody>
          <a:bodyPr wrap="square" rtlCol="0">
            <a:spAutoFit/>
          </a:bodyPr>
          <a:lstStyle/>
          <a:p>
            <a:pPr algn="ctr"/>
            <a:r>
              <a:rPr lang="en-US" sz="1400" i="1" dirty="0"/>
              <a:t>The process used to collect, score, and prioritize IJs is up to the SAA. </a:t>
            </a:r>
          </a:p>
          <a:p>
            <a:pPr algn="ctr"/>
            <a:r>
              <a:rPr lang="en-US" sz="1400" i="1" dirty="0"/>
              <a:t>Neither will be given preference by FEMA and are only being provided for the convenience of the SAAs. </a:t>
            </a:r>
          </a:p>
        </p:txBody>
      </p:sp>
    </p:spTree>
    <p:extLst>
      <p:ext uri="{BB962C8B-B14F-4D97-AF65-F5344CB8AC3E}">
        <p14:creationId xmlns:p14="http://schemas.microsoft.com/office/powerpoint/2010/main" val="3438189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9AFE-A2C6-4F15-BE31-45964EC43D21}"/>
              </a:ext>
            </a:extLst>
          </p:cNvPr>
          <p:cNvSpPr>
            <a:spLocks noGrp="1"/>
          </p:cNvSpPr>
          <p:nvPr>
            <p:ph type="title"/>
          </p:nvPr>
        </p:nvSpPr>
        <p:spPr>
          <a:xfrm>
            <a:off x="738186" y="2545080"/>
            <a:ext cx="10715627" cy="1458103"/>
          </a:xfrm>
        </p:spPr>
        <p:txBody>
          <a:bodyPr>
            <a:normAutofit/>
          </a:bodyPr>
          <a:lstStyle/>
          <a:p>
            <a:pPr algn="ctr"/>
            <a:r>
              <a:rPr lang="en-US" sz="4800" dirty="0"/>
              <a:t>Export Process Terminology</a:t>
            </a:r>
          </a:p>
        </p:txBody>
      </p:sp>
    </p:spTree>
    <p:extLst>
      <p:ext uri="{BB962C8B-B14F-4D97-AF65-F5344CB8AC3E}">
        <p14:creationId xmlns:p14="http://schemas.microsoft.com/office/powerpoint/2010/main" val="1085082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rgbClr val="FFFFFF"/>
    </a:lt1>
    <a:dk2>
      <a:srgbClr val="005188"/>
    </a:dk2>
    <a:lt2>
      <a:srgbClr val="F3F3F3"/>
    </a:lt2>
    <a:accent1>
      <a:srgbClr val="0078AE"/>
    </a:accent1>
    <a:accent2>
      <a:srgbClr val="595B5D"/>
    </a:accent2>
    <a:accent3>
      <a:srgbClr val="BABBBD"/>
    </a:accent3>
    <a:accent4>
      <a:srgbClr val="5E9732"/>
    </a:accent4>
    <a:accent5>
      <a:srgbClr val="0072CE"/>
    </a:accent5>
    <a:accent6>
      <a:srgbClr val="C31230"/>
    </a:accent6>
    <a:hlink>
      <a:srgbClr val="005188"/>
    </a:hlink>
    <a:folHlink>
      <a:srgbClr val="005188"/>
    </a:folHlink>
  </a:clrScheme>
</a:themeOverride>
</file>

<file path=docProps/app.xml><?xml version="1.0" encoding="utf-8"?>
<Properties xmlns="http://schemas.openxmlformats.org/officeDocument/2006/extended-properties" xmlns:vt="http://schemas.openxmlformats.org/officeDocument/2006/docPropsVTypes">
  <TotalTime>2571</TotalTime>
  <Words>5312</Words>
  <Application>Microsoft Office PowerPoint</Application>
  <PresentationFormat>Widescreen</PresentationFormat>
  <Paragraphs>435</Paragraphs>
  <Slides>38</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Calibri</vt:lpstr>
      <vt:lpstr>Calibri Light</vt:lpstr>
      <vt:lpstr>Franklin Gothic Book</vt:lpstr>
      <vt:lpstr>Franklin Gothic Medium</vt:lpstr>
      <vt:lpstr>Symbol</vt:lpstr>
      <vt:lpstr>Wingdings</vt:lpstr>
      <vt:lpstr>Office Theme</vt:lpstr>
      <vt:lpstr>1_Office Theme</vt:lpstr>
      <vt:lpstr>FY 2023 NSGP Process Overview for SAAs</vt:lpstr>
      <vt:lpstr>Table of Contents</vt:lpstr>
      <vt:lpstr>Key Info for FY 2023</vt:lpstr>
      <vt:lpstr>Key Info for Fiscal Year (FY) 2023</vt:lpstr>
      <vt:lpstr>File Names on Grants.gov</vt:lpstr>
      <vt:lpstr>Available Processes and Next Steps</vt:lpstr>
      <vt:lpstr>Available Processes</vt:lpstr>
      <vt:lpstr>Next Steps</vt:lpstr>
      <vt:lpstr>Export Process Terminology</vt:lpstr>
      <vt:lpstr>Terminology</vt:lpstr>
      <vt:lpstr>Suggested Export Process Map </vt:lpstr>
      <vt:lpstr>Suggested Export Process Map for SAAs</vt:lpstr>
      <vt:lpstr>Detailed Export Process</vt:lpstr>
      <vt:lpstr>Export Process: Step 1</vt:lpstr>
      <vt:lpstr>Export Process: Step 2</vt:lpstr>
      <vt:lpstr>Export Process: Steps 3 &amp; 4</vt:lpstr>
      <vt:lpstr>Export Process: Step 5</vt:lpstr>
      <vt:lpstr>Export Process: Steps 6 &amp; 7</vt:lpstr>
      <vt:lpstr>Export Process: Step 8</vt:lpstr>
      <vt:lpstr>Export Process: Steps 9 &amp; 10</vt:lpstr>
      <vt:lpstr>Export Result</vt:lpstr>
      <vt:lpstr>Migration Process</vt:lpstr>
      <vt:lpstr>Migration Process</vt:lpstr>
      <vt:lpstr>Migration Process Using the NSGP IJ Export Assistance Data Collection &amp; Cleaning Tool</vt:lpstr>
      <vt:lpstr>Migration Process  Using the NSGP IJ Export Assistance Data Collection &amp; Cleaning Tool</vt:lpstr>
      <vt:lpstr>Migration Process Using the NSGP IJ Export Assistance Data Collection &amp; Cleaning Tool</vt:lpstr>
      <vt:lpstr>Migration Process  Using the NSGP IJ Export Assistance Data Collection &amp; Cleaning Tool</vt:lpstr>
      <vt:lpstr>Migration Process  NOT USING the NSGP IJ Export Assistance Data Collection  &amp; Cleaning Tool</vt:lpstr>
      <vt:lpstr>Migration Process  NOT USING the NSGP IJ Export Assistance Data Collection  &amp; Cleaning Tool</vt:lpstr>
      <vt:lpstr>Export and Migration Recap</vt:lpstr>
      <vt:lpstr>Recap</vt:lpstr>
      <vt:lpstr>Scoring Matrix</vt:lpstr>
      <vt:lpstr>PowerPoint Presentation</vt:lpstr>
      <vt:lpstr>PowerPoint Presentation</vt:lpstr>
      <vt:lpstr>PowerPoint Presentation</vt:lpstr>
      <vt:lpstr>PowerPoint Presentation</vt:lpstr>
      <vt:lpstr>PowerPoint Presentation</vt:lpstr>
      <vt:lpstr>If you have questions or need assistance, please email  FEMA-NSGP@fema.dhs.gov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NSGP IJ Export Process for SAAs</dc:title>
  <dc:creator>Brumleve, Elizabeth (CTR)</dc:creator>
  <cp:lastModifiedBy>Brumleve, Elizabeth (CTR)</cp:lastModifiedBy>
  <cp:revision>102</cp:revision>
  <dcterms:created xsi:type="dcterms:W3CDTF">2022-02-18T15:45:04Z</dcterms:created>
  <dcterms:modified xsi:type="dcterms:W3CDTF">2023-02-23T17:08:03Z</dcterms:modified>
</cp:coreProperties>
</file>